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30" r:id="rId2"/>
    <p:sldMasterId id="2147483745" r:id="rId3"/>
    <p:sldMasterId id="2147483760" r:id="rId4"/>
    <p:sldMasterId id="2147483775" r:id="rId5"/>
  </p:sldMasterIdLst>
  <p:notesMasterIdLst>
    <p:notesMasterId r:id="rId61"/>
  </p:notesMasterIdLst>
  <p:handoutMasterIdLst>
    <p:handoutMasterId r:id="rId62"/>
  </p:handoutMasterIdLst>
  <p:sldIdLst>
    <p:sldId id="262" r:id="rId6"/>
    <p:sldId id="324" r:id="rId7"/>
    <p:sldId id="339" r:id="rId8"/>
    <p:sldId id="340" r:id="rId9"/>
    <p:sldId id="368" r:id="rId10"/>
    <p:sldId id="341" r:id="rId11"/>
    <p:sldId id="323" r:id="rId12"/>
    <p:sldId id="333" r:id="rId13"/>
    <p:sldId id="308" r:id="rId14"/>
    <p:sldId id="325" r:id="rId15"/>
    <p:sldId id="313" r:id="rId16"/>
    <p:sldId id="326" r:id="rId17"/>
    <p:sldId id="315" r:id="rId18"/>
    <p:sldId id="318" r:id="rId19"/>
    <p:sldId id="316" r:id="rId20"/>
    <p:sldId id="317" r:id="rId21"/>
    <p:sldId id="319" r:id="rId22"/>
    <p:sldId id="321" r:id="rId23"/>
    <p:sldId id="331" r:id="rId24"/>
    <p:sldId id="332" r:id="rId25"/>
    <p:sldId id="322" r:id="rId26"/>
    <p:sldId id="327" r:id="rId27"/>
    <p:sldId id="328" r:id="rId28"/>
    <p:sldId id="329" r:id="rId29"/>
    <p:sldId id="334" r:id="rId30"/>
    <p:sldId id="337" r:id="rId31"/>
    <p:sldId id="330" r:id="rId32"/>
    <p:sldId id="336" r:id="rId33"/>
    <p:sldId id="338"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70679" autoAdjust="0"/>
  </p:normalViewPr>
  <p:slideViewPr>
    <p:cSldViewPr>
      <p:cViewPr varScale="1">
        <p:scale>
          <a:sx n="77" d="100"/>
          <a:sy n="77" d="100"/>
        </p:scale>
        <p:origin x="131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4911" tIns="47456" rIns="94911" bIns="47456" rtlCol="0"/>
          <a:lstStyle>
            <a:lvl1pPr algn="l">
              <a:defRPr sz="13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4911" tIns="47456" rIns="94911" bIns="47456" rtlCol="0"/>
          <a:lstStyle>
            <a:lvl1pPr algn="r">
              <a:defRPr sz="1300"/>
            </a:lvl1pPr>
          </a:lstStyle>
          <a:p>
            <a:fld id="{A49E5D93-9A9A-4CF6-9A77-3A87D07E3EEA}" type="datetimeFigureOut">
              <a:rPr lang="en-US" smtClean="0"/>
              <a:t>3/7/2022</a:t>
            </a:fld>
            <a:endParaRPr lang="en-US" dirty="0"/>
          </a:p>
        </p:txBody>
      </p:sp>
      <p:sp>
        <p:nvSpPr>
          <p:cNvPr id="4" name="Footer Placeholder 3"/>
          <p:cNvSpPr>
            <a:spLocks noGrp="1"/>
          </p:cNvSpPr>
          <p:nvPr>
            <p:ph type="ftr" sz="quarter" idx="2"/>
          </p:nvPr>
        </p:nvSpPr>
        <p:spPr>
          <a:xfrm>
            <a:off x="6" y="8829675"/>
            <a:ext cx="3038475" cy="465138"/>
          </a:xfrm>
          <a:prstGeom prst="rect">
            <a:avLst/>
          </a:prstGeom>
        </p:spPr>
        <p:txBody>
          <a:bodyPr vert="horz" lIns="94911" tIns="47456" rIns="94911" bIns="474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4911" tIns="47456" rIns="94911" bIns="47456" rtlCol="0" anchor="b"/>
          <a:lstStyle>
            <a:lvl1pPr algn="r">
              <a:defRPr sz="1300"/>
            </a:lvl1pPr>
          </a:lstStyle>
          <a:p>
            <a:fld id="{D97B938E-4C33-4A1C-8B36-77B17D896420}" type="slidenum">
              <a:rPr lang="en-US" smtClean="0"/>
              <a:t>‹#›</a:t>
            </a:fld>
            <a:endParaRPr lang="en-US" dirty="0"/>
          </a:p>
        </p:txBody>
      </p:sp>
    </p:spTree>
    <p:extLst>
      <p:ext uri="{BB962C8B-B14F-4D97-AF65-F5344CB8AC3E}">
        <p14:creationId xmlns:p14="http://schemas.microsoft.com/office/powerpoint/2010/main" val="2494380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3"/>
            <a:ext cx="3038142" cy="465740"/>
          </a:xfrm>
          <a:prstGeom prst="rect">
            <a:avLst/>
          </a:prstGeom>
          <a:noFill/>
          <a:ln>
            <a:noFill/>
          </a:ln>
        </p:spPr>
        <p:txBody>
          <a:bodyPr lIns="95598" tIns="95598" rIns="95598" bIns="95598" anchor="ctr" anchorCtr="0"/>
          <a:lstStyle>
            <a:lvl1pPr marL="0" marR="0" indent="0" algn="l" rtl="0">
              <a:defRPr sz="19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3" name="Shape 3"/>
          <p:cNvSpPr txBox="1">
            <a:spLocks noGrp="1"/>
          </p:cNvSpPr>
          <p:nvPr>
            <p:ph type="dt" idx="10"/>
          </p:nvPr>
        </p:nvSpPr>
        <p:spPr>
          <a:xfrm>
            <a:off x="3970738" y="3"/>
            <a:ext cx="3038142" cy="465740"/>
          </a:xfrm>
          <a:prstGeom prst="rect">
            <a:avLst/>
          </a:prstGeom>
          <a:noFill/>
          <a:ln>
            <a:noFill/>
          </a:ln>
        </p:spPr>
        <p:txBody>
          <a:bodyPr lIns="95598" tIns="95598" rIns="95598" bIns="95598" anchor="t"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4" name="Shape 4"/>
          <p:cNvSpPr>
            <a:spLocks noGrp="1" noRot="1" noChangeAspect="1"/>
          </p:cNvSpPr>
          <p:nvPr>
            <p:ph type="sldImg" idx="3"/>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1349" y="4416101"/>
            <a:ext cx="5607711" cy="4183993"/>
          </a:xfrm>
          <a:prstGeom prst="rect">
            <a:avLst/>
          </a:prstGeom>
          <a:noFill/>
          <a:ln>
            <a:noFill/>
          </a:ln>
        </p:spPr>
        <p:txBody>
          <a:bodyPr lIns="95598" tIns="95598" rIns="95598" bIns="95598"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2" y="8829123"/>
            <a:ext cx="3038142" cy="465740"/>
          </a:xfrm>
          <a:prstGeom prst="rect">
            <a:avLst/>
          </a:prstGeom>
          <a:noFill/>
          <a:ln>
            <a:noFill/>
          </a:ln>
        </p:spPr>
        <p:txBody>
          <a:bodyPr lIns="95598" tIns="95598" rIns="95598" bIns="95598" anchor="ctr" anchorCtr="0"/>
          <a:lstStyle>
            <a:lvl1pPr marL="0" marR="0" indent="0" algn="l" rtl="0">
              <a:defRPr sz="19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7" name="Shape 7"/>
          <p:cNvSpPr txBox="1">
            <a:spLocks noGrp="1"/>
          </p:cNvSpPr>
          <p:nvPr>
            <p:ph type="sldNum" idx="12"/>
          </p:nvPr>
        </p:nvSpPr>
        <p:spPr>
          <a:xfrm>
            <a:off x="3970738" y="8829123"/>
            <a:ext cx="3038142" cy="465740"/>
          </a:xfrm>
          <a:prstGeom prst="rect">
            <a:avLst/>
          </a:prstGeom>
          <a:noFill/>
          <a:ln>
            <a:noFill/>
          </a:ln>
        </p:spPr>
        <p:txBody>
          <a:bodyPr lIns="95598" tIns="95598" rIns="95598" bIns="95598" anchor="b"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Tree>
    <p:extLst>
      <p:ext uri="{BB962C8B-B14F-4D97-AF65-F5344CB8AC3E}">
        <p14:creationId xmlns:p14="http://schemas.microsoft.com/office/powerpoint/2010/main" val="3724725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01351" y="4416103"/>
            <a:ext cx="5607855" cy="4183949"/>
          </a:xfrm>
          <a:prstGeom prst="rect">
            <a:avLst/>
          </a:prstGeom>
        </p:spPr>
        <p:txBody>
          <a:bodyPr lIns="95598" tIns="95598" rIns="95598" bIns="95598" anchor="ctr" anchorCtr="0">
            <a:noAutofit/>
          </a:bodyPr>
          <a:lstStyle/>
          <a:p>
            <a:pPr lvl="0" rtl="0">
              <a:buNone/>
            </a:pPr>
            <a:r>
              <a:rPr lang="en-US" sz="1200" b="1" dirty="0"/>
              <a:t>Introduction.</a:t>
            </a:r>
          </a:p>
          <a:p>
            <a:pPr lvl="0" rtl="0">
              <a:buNone/>
            </a:pPr>
            <a:endParaRPr lang="en-US" sz="1200" b="1" baseline="0" dirty="0"/>
          </a:p>
          <a:p>
            <a:pPr lvl="0" rtl="0">
              <a:buNone/>
            </a:pPr>
            <a:endParaRPr lang="en-US" sz="1200" b="1" baseline="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3" name="Shape 83"/>
          <p:cNvSpPr txBox="1">
            <a:spLocks noGrp="1"/>
          </p:cNvSpPr>
          <p:nvPr>
            <p:ph type="body" idx="1"/>
          </p:nvPr>
        </p:nvSpPr>
        <p:spPr>
          <a:xfrm>
            <a:off x="701346" y="4416098"/>
            <a:ext cx="5607855" cy="4183949"/>
          </a:xfrm>
          <a:prstGeom prst="rect">
            <a:avLst/>
          </a:prstGeom>
          <a:noFill/>
          <a:ln>
            <a:noFill/>
          </a:ln>
        </p:spPr>
        <p:txBody>
          <a:bodyPr lIns="88122" tIns="88122" rIns="88122" bIns="88122" anchor="ctr" anchorCtr="0">
            <a:noAutofit/>
          </a:bodyPr>
          <a:lstStyle/>
          <a:p>
            <a:endParaRPr lang="en-US" b="1" dirty="0"/>
          </a:p>
        </p:txBody>
      </p:sp>
      <p:sp>
        <p:nvSpPr>
          <p:cNvPr id="84" name="Shape 84"/>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The</a:t>
            </a:r>
            <a:r>
              <a:rPr lang="en-US" b="1" baseline="0" dirty="0"/>
              <a:t> RTPA Procurement Policies &amp; Procedures Manual includes a Standard of Conduct for public agency employees.  It is included as Exhibit 3, page 5 of you handout package.</a:t>
            </a:r>
          </a:p>
          <a:p>
            <a:endParaRPr lang="en-US" b="1" baseline="0" dirty="0"/>
          </a:p>
          <a:p>
            <a:r>
              <a:rPr lang="en-US" b="1" baseline="0" dirty="0"/>
              <a:t>The Standard of Conduct establishes the framework for public procurements.</a:t>
            </a:r>
            <a:endParaRPr b="1" dirty="0"/>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1800" b="1" i="0" u="none" strike="noStrike" kern="1200" cap="none" spc="0" normalizeH="0" baseline="0" noProof="0" dirty="0">
              <a:ln>
                <a:noFill/>
              </a:ln>
              <a:solidFill>
                <a:srgbClr val="000000"/>
              </a:solidFill>
              <a:effectLst/>
              <a:uLnTx/>
              <a:uFillTx/>
              <a:latin typeface="+mn-lt"/>
              <a:ea typeface="Arial"/>
              <a:cs typeface="Arial"/>
              <a:sym typeface="Arial"/>
            </a:endParaRPr>
          </a:p>
          <a:p>
            <a:pPr>
              <a:buSzPct val="25000"/>
            </a:pPr>
            <a:endParaRPr lang="en-US" b="1" baseline="0" dirty="0">
              <a:latin typeface="Arial"/>
              <a:ea typeface="Arial"/>
              <a:cs typeface="Arial"/>
              <a:sym typeface="Arial"/>
            </a:endParaRPr>
          </a:p>
          <a:p>
            <a:pPr>
              <a:buSzPct val="25000"/>
            </a:pPr>
            <a:endParaRPr lang="en-US" b="1" baseline="0" dirty="0">
              <a:latin typeface="Arial"/>
              <a:ea typeface="Arial"/>
              <a:cs typeface="Arial"/>
              <a:sym typeface="Arial"/>
            </a:endParaRPr>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baseline="0" dirty="0"/>
              <a:t>In a public agency, the first decision in the procurement process is determining the need for outside goods or services.  The next decision is the quantity or scope of services, then the possible third party provider.</a:t>
            </a:r>
          </a:p>
          <a:p>
            <a:endParaRPr lang="en-US" b="1" baseline="0" dirty="0"/>
          </a:p>
          <a:p>
            <a:r>
              <a:rPr lang="en-US" b="1" baseline="0" dirty="0"/>
              <a:t>Once these decisions are made, the Procurement Decision Tree can help you determine the type of procurement and the appropriate process to follow.</a:t>
            </a:r>
          </a:p>
          <a:p>
            <a:endParaRPr lang="en-US" b="1" baseline="0" dirty="0"/>
          </a:p>
          <a:p>
            <a:r>
              <a:rPr lang="en-US" b="1" baseline="0" dirty="0"/>
              <a:t>Walk through the Procurement Decision Tree.</a:t>
            </a:r>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Exhibit 2</a:t>
            </a:r>
            <a:r>
              <a:rPr lang="en-US" b="1" baseline="0" dirty="0"/>
              <a:t> – Procurement Requisition Form</a:t>
            </a:r>
          </a:p>
          <a:p>
            <a:r>
              <a:rPr lang="en-US" b="1" baseline="0" dirty="0"/>
              <a:t>Exhibit 9 – Methods of Procurement Selection Form</a:t>
            </a:r>
          </a:p>
          <a:p>
            <a:r>
              <a:rPr lang="en-US" b="1" baseline="0" dirty="0"/>
              <a:t>Exhibit 1 – Sole Source Procurement Form</a:t>
            </a:r>
          </a:p>
          <a:p>
            <a:endParaRPr lang="en-US" b="1" baseline="0" dirty="0"/>
          </a:p>
          <a:p>
            <a:r>
              <a:rPr lang="en-US" b="1" baseline="0" dirty="0"/>
              <a:t>For the purposes of today’s training, we will focus on procurements for services by competitive proposal for more than $5,000.</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baseline="0" dirty="0"/>
              <a:t>One of the first and most critical steps in the Procurement Process is to select the Contract Administrator.  The Contract Administrator is typically an employee with technical expertise who will conduct the procurement process and monitor the work of the selected consultant.</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u="sng" baseline="0" dirty="0"/>
              <a:t>Scope of Work:</a:t>
            </a:r>
            <a:r>
              <a:rPr lang="en-US" b="1" u="none" baseline="0" dirty="0"/>
              <a:t>  </a:t>
            </a:r>
            <a:r>
              <a:rPr lang="en-US" b="1" baseline="0" dirty="0"/>
              <a:t>detailed description of the services and products you want to deliver.  Should be clear, concise and complete.  The scope must be detailed because the evaluation and selection of the consultant considers their ability to complete the scope of work.</a:t>
            </a:r>
          </a:p>
          <a:p>
            <a:endParaRPr lang="en-US" b="1" baseline="0" dirty="0"/>
          </a:p>
          <a:p>
            <a:r>
              <a:rPr lang="en-US" b="1" u="sng" baseline="0" dirty="0"/>
              <a:t>Deliverables:</a:t>
            </a:r>
            <a:r>
              <a:rPr lang="en-US" b="1" u="none" baseline="0" dirty="0"/>
              <a:t>  What you expect from the consultant.</a:t>
            </a:r>
          </a:p>
          <a:p>
            <a:endParaRPr lang="en-US" b="1" u="none" baseline="0" dirty="0"/>
          </a:p>
          <a:p>
            <a:r>
              <a:rPr lang="en-US" b="1" u="sng" baseline="0" dirty="0"/>
              <a:t>Contract Period</a:t>
            </a:r>
            <a:r>
              <a:rPr lang="en-US" b="1" u="none" baseline="0" dirty="0"/>
              <a:t>:  Length of contract, typically 1-3 years.  However, including amendments, cannot exceed 5 years.</a:t>
            </a:r>
            <a:endParaRPr lang="en-US" b="1" u="sng" baseline="0" dirty="0"/>
          </a:p>
          <a:p>
            <a:endParaRPr lang="en-US" b="1" u="none" baseline="0" dirty="0"/>
          </a:p>
          <a:p>
            <a:r>
              <a:rPr lang="en-US" b="1" u="sng" baseline="0" dirty="0"/>
              <a:t>Type of contract:</a:t>
            </a:r>
            <a:r>
              <a:rPr lang="en-US" b="1" u="none" baseline="0" dirty="0"/>
              <a:t>  Project specific, Multi-phase, on-call</a:t>
            </a:r>
          </a:p>
          <a:p>
            <a:endParaRPr lang="en-US" b="1" u="none" baseline="0" dirty="0"/>
          </a:p>
          <a:p>
            <a:r>
              <a:rPr lang="en-US" b="1" u="sng" baseline="0" dirty="0"/>
              <a:t>Method of payment</a:t>
            </a:r>
            <a:r>
              <a:rPr lang="en-US" b="1" u="none" baseline="0" dirty="0"/>
              <a:t>:  Actual cost plus fixed fee, lump sum/firm fixed price, cost per unit of work, specified rates of compensation, cost per unit of work</a:t>
            </a:r>
          </a:p>
          <a:p>
            <a:endParaRPr lang="en-US" b="1" u="none" baseline="0" dirty="0"/>
          </a:p>
          <a:p>
            <a:r>
              <a:rPr lang="en-US" b="1" u="none" baseline="0" dirty="0"/>
              <a:t>Exhibit 16 – Contract Payment Type Selection Form</a:t>
            </a:r>
            <a:endParaRPr lang="en-US" b="1" u="sng" baseline="0" dirty="0"/>
          </a:p>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Once the Procurement Planning Process is complete, the Contract Administrator typically</a:t>
            </a:r>
            <a:r>
              <a:rPr lang="en-US" b="1" baseline="0" dirty="0"/>
              <a:t> prepares the Independent Cost Estimate (ICE).  The ICE is the local agency’s assessment of the effort and related costs to perform the scope of work.  The ICE includes all elements of cost anticipated in the resulting consultant contract, including Direct Labor, Indirect Costs, Other Direct Costs and Fixed Fee or Profit.</a:t>
            </a:r>
          </a:p>
          <a:p>
            <a:endParaRPr lang="en-US" b="1" baseline="0" dirty="0"/>
          </a:p>
          <a:p>
            <a:r>
              <a:rPr lang="en-US" b="1" baseline="0" dirty="0"/>
              <a:t>Exhibit 12 – Independent Cost Estimate for Small Procurements</a:t>
            </a:r>
          </a:p>
          <a:p>
            <a:r>
              <a:rPr lang="en-US" b="1" baseline="0" dirty="0"/>
              <a:t>Exhibit 13 – Independent Cost Estimate Scope of Work, Summary and Staffing Plan</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Analogous</a:t>
            </a:r>
            <a:r>
              <a:rPr lang="en-US" b="1" baseline="0" dirty="0"/>
              <a:t> Estimating:  The actual cost of previous and similar contracts are used as the basis for estimating the cost of the current contract.  Less accurate than Bottoms-up Estimating.</a:t>
            </a:r>
          </a:p>
          <a:p>
            <a:endParaRPr lang="en-US" b="1" baseline="0" dirty="0"/>
          </a:p>
          <a:p>
            <a:r>
              <a:rPr lang="en-US" b="1" baseline="0" dirty="0"/>
              <a:t>Bottoms-up Estimating:  Break the project into smaller, measurable tasks or activities to better estimate the hours required for each task.  Then apply a reasonable labor rate and compute.  Roll up all tasks for total amount.  More accurate than Analogous Estimating, but more time consuming.  Requires some level of technical expertise.</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After</a:t>
            </a:r>
            <a:r>
              <a:rPr lang="en-US" b="1" baseline="0" dirty="0"/>
              <a:t> completion of the ICE, the Contract Administrator prepares the Request for Proposals.  A thorough, clear and accurate RFP is critical for a successful procurement.</a:t>
            </a:r>
          </a:p>
          <a:p>
            <a:endParaRPr lang="en-US" b="1" baseline="0" dirty="0"/>
          </a:p>
          <a:p>
            <a:r>
              <a:rPr lang="en-US" b="1" baseline="0" dirty="0"/>
              <a:t>When drafting the RFP, it is important to keep in mind that this is the primary source of information for potential consultants regarding the procurement process and the resulting contract and project.  The RFP should therefore disclose all pertinent information so that potential consultants have a clear understanding of the scope of work, the services required, the conditions of contracting, personnel and performance requirements and the criteria for evaluation.  A good RFP helps to ensure a fair and competitive procurement process, an equitable evaluation process and performance that meets the needs of the contracting agency.  A good RFP also helps to limit potential disputes and provides a legal basis for the specific procurement and contract.</a:t>
            </a:r>
          </a:p>
          <a:p>
            <a:endParaRPr lang="en-US" b="1" baseline="0" dirty="0"/>
          </a:p>
          <a:p>
            <a:r>
              <a:rPr lang="en-US" b="1" baseline="0" dirty="0"/>
              <a:t>Exhibit 4 – Protest Procedures for Procurements</a:t>
            </a:r>
          </a:p>
          <a:p>
            <a:r>
              <a:rPr lang="en-US" b="1" baseline="0" dirty="0"/>
              <a:t>Exhibit 8 – Sample Cost Proposal</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Exhibit</a:t>
            </a:r>
            <a:r>
              <a:rPr lang="en-US" b="1" baseline="0" dirty="0"/>
              <a:t> 16 – Contract Payment Type Selection Form</a:t>
            </a:r>
          </a:p>
          <a:p>
            <a:endParaRPr lang="en-US" b="1" baseline="0" dirty="0"/>
          </a:p>
          <a:p>
            <a:r>
              <a:rPr lang="en-US" b="1" baseline="0" dirty="0"/>
              <a:t>Definition of Methods of Payment and when to use each one.</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Today’s training includes a discussion of the purpose of the Administrative Support Guidebook, an overview of Administrative Policies and Procedures, a review of General Procurement Policies and Procedures and an overview of Human Resources Policies and Procedures.  </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Points:</a:t>
            </a:r>
          </a:p>
          <a:p>
            <a:endParaRPr lang="en-US" b="1" dirty="0"/>
          </a:p>
          <a:p>
            <a:pPr marL="285750" indent="-285750">
              <a:buFont typeface="Arial" charset="0"/>
              <a:buChar char="•"/>
            </a:pPr>
            <a:r>
              <a:rPr lang="en-US" b="1" dirty="0"/>
              <a:t>List</a:t>
            </a:r>
            <a:r>
              <a:rPr lang="en-US" b="1" baseline="0" dirty="0"/>
              <a:t> the specific rating criteria</a:t>
            </a:r>
          </a:p>
          <a:p>
            <a:pPr marL="285750" indent="-285750">
              <a:buFont typeface="Arial" charset="0"/>
              <a:buChar char="•"/>
            </a:pPr>
            <a:r>
              <a:rPr lang="en-US" b="1" baseline="0" dirty="0"/>
              <a:t>Specify the maximum points for each specific rating criteria</a:t>
            </a:r>
          </a:p>
          <a:p>
            <a:pPr marL="285750" indent="-285750">
              <a:buFont typeface="Arial" charset="0"/>
              <a:buChar char="•"/>
            </a:pPr>
            <a:r>
              <a:rPr lang="en-US" b="1" baseline="0" dirty="0"/>
              <a:t>Price must be a significant rating criteria.  At least 20 points and more appropriately 25-30 points.</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The solicitation</a:t>
            </a:r>
            <a:r>
              <a:rPr lang="en-US" b="1" baseline="0" dirty="0"/>
              <a:t> period must be a minimum of 14 working days.</a:t>
            </a:r>
          </a:p>
          <a:p>
            <a:endParaRPr lang="en-US" b="1" baseline="0" dirty="0"/>
          </a:p>
          <a:p>
            <a:r>
              <a:rPr lang="en-US" b="1" baseline="0" dirty="0"/>
              <a:t>A minimum of three proposals is required for a competitive procurement.  If an agency does not receive three proposals, it should consider the following steps:</a:t>
            </a:r>
          </a:p>
          <a:p>
            <a:endParaRPr lang="en-US" b="1" baseline="0" dirty="0"/>
          </a:p>
          <a:p>
            <a:pPr marL="285750" indent="-285750">
              <a:buFont typeface="Arial" charset="0"/>
              <a:buChar char="•"/>
            </a:pPr>
            <a:r>
              <a:rPr lang="en-US" b="1" baseline="0" dirty="0"/>
              <a:t>Contact two or more of the potential proposers to determine the reason their firm did not submit a proposal.  If the firms provide information that can enhance the RFP and encourage proposals, make the necessary changes and </a:t>
            </a:r>
            <a:r>
              <a:rPr lang="en-US" b="1" baseline="0" dirty="0" err="1"/>
              <a:t>readvertise</a:t>
            </a:r>
            <a:r>
              <a:rPr lang="en-US" b="1" baseline="0" dirty="0"/>
              <a:t>.  If not, document the reasons provided.</a:t>
            </a:r>
          </a:p>
          <a:p>
            <a:pPr marL="0" indent="0">
              <a:buFont typeface="Arial" charset="0"/>
              <a:buNone/>
            </a:pPr>
            <a:endParaRPr lang="en-US" b="1" baseline="0" dirty="0"/>
          </a:p>
          <a:p>
            <a:pPr marL="285750" indent="-285750">
              <a:buFont typeface="Arial" charset="0"/>
              <a:buChar char="•"/>
            </a:pPr>
            <a:r>
              <a:rPr lang="en-US" b="1" baseline="0" dirty="0"/>
              <a:t>If an agency chooses to </a:t>
            </a:r>
            <a:r>
              <a:rPr lang="en-US" b="1" baseline="0" dirty="0" err="1"/>
              <a:t>readvertise</a:t>
            </a:r>
            <a:r>
              <a:rPr lang="en-US" b="1" baseline="0" dirty="0"/>
              <a:t>, with or without changes to the RFP, make sure to broaden the advertisement.  Document the </a:t>
            </a:r>
            <a:r>
              <a:rPr lang="en-US" b="1" baseline="0" dirty="0" err="1"/>
              <a:t>readvertisement</a:t>
            </a:r>
            <a:r>
              <a:rPr lang="en-US" b="1" baseline="0" dirty="0"/>
              <a:t> and the efforts to attract potential proposers.</a:t>
            </a:r>
          </a:p>
          <a:p>
            <a:pPr marL="285750" indent="-285750">
              <a:buFont typeface="Arial" charset="0"/>
              <a:buChar char="•"/>
            </a:pPr>
            <a:endParaRPr lang="en-US" b="1" baseline="0" dirty="0"/>
          </a:p>
          <a:p>
            <a:pPr marL="285750" indent="-285750">
              <a:buFont typeface="Arial" charset="0"/>
              <a:buChar char="•"/>
            </a:pPr>
            <a:r>
              <a:rPr lang="en-US" b="1" baseline="0" dirty="0"/>
              <a:t>If an agency receives two proposals and discussions with potential proposers indicates that the reasons for the lack of proposers is not tied to the RFP (location of the work, duration of the work, size of the contract, too much other work), the agency can prepare a written justification for proceeding with just two proposals.</a:t>
            </a:r>
          </a:p>
          <a:p>
            <a:pPr marL="285750" indent="-285750">
              <a:buFont typeface="Arial" charset="0"/>
              <a:buChar char="•"/>
            </a:pPr>
            <a:endParaRPr lang="en-US" b="1" baseline="0" dirty="0"/>
          </a:p>
          <a:p>
            <a:pPr marL="285750" indent="-285750">
              <a:buFont typeface="Arial" charset="0"/>
              <a:buChar char="•"/>
            </a:pPr>
            <a:r>
              <a:rPr lang="en-US" b="1" baseline="0" dirty="0"/>
              <a:t>If an agency receives just one proposal, even after </a:t>
            </a:r>
            <a:r>
              <a:rPr lang="en-US" b="1" baseline="0" dirty="0" err="1"/>
              <a:t>readvertisement</a:t>
            </a:r>
            <a:r>
              <a:rPr lang="en-US" b="1" baseline="0" dirty="0"/>
              <a:t>, may proceed only by justifying a Sole Source Procurement.</a:t>
            </a:r>
          </a:p>
          <a:p>
            <a:pPr marL="285750" indent="-285750">
              <a:buFont typeface="Arial" charset="0"/>
              <a:buChar char="•"/>
            </a:pPr>
            <a:endParaRPr lang="en-US" b="1" dirty="0"/>
          </a:p>
          <a:p>
            <a:pPr marL="0" indent="0">
              <a:buFont typeface="Arial" charset="0"/>
              <a:buNone/>
            </a:pPr>
            <a:r>
              <a:rPr lang="en-US" b="1" dirty="0"/>
              <a:t>Exhibit</a:t>
            </a:r>
            <a:r>
              <a:rPr lang="en-US" b="1" baseline="0" dirty="0"/>
              <a:t> 14 – Limited Competition Approval Form</a:t>
            </a:r>
          </a:p>
          <a:p>
            <a:pPr marL="0" indent="0">
              <a:buFont typeface="Arial" charset="0"/>
              <a:buNone/>
            </a:pPr>
            <a:r>
              <a:rPr lang="en-US" b="1" baseline="0" dirty="0"/>
              <a:t>Exhibit 1 – Sole Source Procurement Form</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Document receipt of proposals</a:t>
            </a:r>
            <a:r>
              <a:rPr lang="en-US" b="1" baseline="0" dirty="0"/>
              <a:t> – Date stamp proposals and maintain record of receipt in procurement file.</a:t>
            </a:r>
          </a:p>
          <a:p>
            <a:endParaRPr lang="en-US" b="1" baseline="0" dirty="0"/>
          </a:p>
          <a:p>
            <a:r>
              <a:rPr lang="en-US" b="1" baseline="0" dirty="0"/>
              <a:t>Screen for responsiveness – Initial review of the proposal for completeness and responsiveness and submittal date and time. Ensure that proposals included all required documents. Nonresponsive submittals must be rejected and documented in contract files.  Nonresponsive submittals includes late submittals, inadequate number of copies, submitted to wrong location, etc. </a:t>
            </a:r>
          </a:p>
          <a:p>
            <a:endParaRPr lang="en-US" b="1" baseline="0" dirty="0"/>
          </a:p>
          <a:p>
            <a:r>
              <a:rPr lang="en-US" b="1" baseline="0" dirty="0"/>
              <a:t>Use Exhibit 10 – Responsive Bidder/Proposer Check List for RFP/RFQ</a:t>
            </a:r>
          </a:p>
          <a:p>
            <a:endParaRPr lang="en-US" b="1" baseline="0" dirty="0"/>
          </a:p>
          <a:p>
            <a:endParaRPr lang="en-US" b="1" baseline="0" dirty="0"/>
          </a:p>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Exhibit 6 – Evaluator (Consultant/Contractor</a:t>
            </a:r>
            <a:r>
              <a:rPr lang="en-US" b="1" baseline="0" dirty="0"/>
              <a:t> Evaluation Committee) Guidelines</a:t>
            </a:r>
          </a:p>
          <a:p>
            <a:r>
              <a:rPr lang="en-US" b="1" baseline="0" dirty="0"/>
              <a:t>Exhibit 7 – Declaration Concerning Conflicts for Evaluators</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Evaluation Scores must be identical to criteria in RFP.  If Oral Interviews are optional, still must have criteria and weighting for evaluation.</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Any</a:t>
            </a:r>
            <a:r>
              <a:rPr lang="en-US" b="1" baseline="0" dirty="0"/>
              <a:t> negotiated changes must be minor and could not have changed the nature of the procurement or evaluation.</a:t>
            </a:r>
          </a:p>
          <a:p>
            <a:endParaRPr lang="en-US" b="1" baseline="0" dirty="0"/>
          </a:p>
          <a:p>
            <a:r>
              <a:rPr lang="en-US" b="1" baseline="0" dirty="0"/>
              <a:t>Exhibit 15 – Record of Negotiation</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Exhibit 5 – Recommendation for the Selection</a:t>
            </a:r>
            <a:r>
              <a:rPr lang="en-US" b="1" baseline="0" dirty="0"/>
              <a:t> of a Contractor Template</a:t>
            </a:r>
          </a:p>
          <a:p>
            <a:r>
              <a:rPr lang="en-US" b="1" baseline="0" dirty="0"/>
              <a:t>Exhibit 11 – Notice to Proceed</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The purpose of the Administrative Support Guidebook, which was originally developed by the RCTF in 2016,is to provide a resource and framework for rural agencies to understand and develop the necessary administrative policies and procedures to comply with state and federal funding requirements.  The Guidebook includes templates and references that assist each agency in developing the policies and procedures that are appropriate for its unique circumstances and provide an ongoing guide for administrative practices. </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44526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569626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989680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83264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57862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391862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04870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738780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244073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69873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59463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The Guidebook includes a number of basic administrative policies and procedures that are necessary for most public agencies.  The Administrative and Fiscal Sections of the Guidebook include information on developing a Conflict of Interest Code, Records Management and Retention policies, Whistleblower’s Complaint Process and  Accounting System Requirements.  </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994903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4109722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12039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0597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509495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245506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680679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883199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4140626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216065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33474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837723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177189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542053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826436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548088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2559458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1867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 </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extLst>
      <p:ext uri="{BB962C8B-B14F-4D97-AF65-F5344CB8AC3E}">
        <p14:creationId xmlns:p14="http://schemas.microsoft.com/office/powerpoint/2010/main" val="3720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This manual is the foundation of today’s training.  The Exhibits included in your handouts and referenced in the presentation are all included in the RTPA Procurement</a:t>
            </a:r>
            <a:r>
              <a:rPr lang="en-US" b="1" baseline="0" dirty="0"/>
              <a:t> Policies &amp; Procedures Manual.</a:t>
            </a:r>
          </a:p>
          <a:p>
            <a:endParaRPr lang="en-US" b="1" baseline="0" dirty="0"/>
          </a:p>
          <a:p>
            <a:r>
              <a:rPr lang="en-US" b="1" dirty="0"/>
              <a:t>A key element of the manual is the use of forms to guide and document</a:t>
            </a:r>
            <a:r>
              <a:rPr lang="en-US" b="1" baseline="0" dirty="0"/>
              <a:t> the procurement process.  As you all know, documentation is critical to demonstrating to state and federal officials, including those pesky auditors, that you have followed an appropriate and competitive procurement process.</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r>
              <a:rPr lang="en-US" b="1" dirty="0"/>
              <a:t>General</a:t>
            </a:r>
            <a:r>
              <a:rPr lang="en-US" b="1" baseline="0" dirty="0"/>
              <a:t> Procurement refers to those procurements made by a public agency for goods or services which are not covered by the requirements of the Brooks Act.  The Brooks Act mandates that the procurement of A&amp;E services are based on qualifications only.  Cost cannot be a consideration in the procurement of A&amp;E services.</a:t>
            </a:r>
          </a:p>
          <a:p>
            <a:endParaRPr lang="en-US" b="1" baseline="0" dirty="0"/>
          </a:p>
          <a:p>
            <a:r>
              <a:rPr lang="en-US" b="1" baseline="0" dirty="0"/>
              <a:t>For all other public procurements, whether goods or services, cost must be a criteria of selection.</a:t>
            </a:r>
          </a:p>
          <a:p>
            <a:endParaRPr lang="en-US" b="1" baseline="0" dirty="0"/>
          </a:p>
          <a:p>
            <a:r>
              <a:rPr lang="en-US" b="1" baseline="0" dirty="0"/>
              <a:t>In determining whether the services to be procured are considered A&amp;E and therefore, covered by the Brooks Act, the rule of thumb is that those services that ultimately lead to the development of a set of plans and construction, including preliminary engineering, surveying and construction engineering.</a:t>
            </a:r>
            <a:endParaRPr b="1"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3" name="Shape 83"/>
          <p:cNvSpPr txBox="1">
            <a:spLocks noGrp="1"/>
          </p:cNvSpPr>
          <p:nvPr>
            <p:ph type="body" idx="1"/>
          </p:nvPr>
        </p:nvSpPr>
        <p:spPr>
          <a:xfrm>
            <a:off x="701346" y="4416098"/>
            <a:ext cx="5607855" cy="4183949"/>
          </a:xfrm>
          <a:prstGeom prst="rect">
            <a:avLst/>
          </a:prstGeom>
          <a:noFill/>
          <a:ln>
            <a:noFill/>
          </a:ln>
        </p:spPr>
        <p:txBody>
          <a:bodyPr lIns="88122" tIns="88122" rIns="88122" bIns="88122" anchor="ctr" anchorCtr="0">
            <a:noAutofit/>
          </a:bodyPr>
          <a:lstStyle/>
          <a:p>
            <a:r>
              <a:rPr lang="en-US" b="1" dirty="0"/>
              <a:t>Criteria for procurement process:</a:t>
            </a:r>
          </a:p>
          <a:p>
            <a:endParaRPr lang="en-US" b="1" dirty="0"/>
          </a:p>
          <a:p>
            <a:r>
              <a:rPr lang="en-US" b="1" dirty="0"/>
              <a:t>The Caltrans Local Programs Procedures</a:t>
            </a:r>
            <a:r>
              <a:rPr lang="en-US" b="1" baseline="0" dirty="0"/>
              <a:t> Manual and the Public Contracts Code provide criteria for state and federal contracts funded through Caltrans.  </a:t>
            </a:r>
          </a:p>
          <a:p>
            <a:endParaRPr lang="en-US" b="1" baseline="0" dirty="0"/>
          </a:p>
          <a:p>
            <a:r>
              <a:rPr lang="en-US" b="1" baseline="0" dirty="0"/>
              <a:t>The Code of Federal Regulations, Title 2, Chapter 2, Part 200.318 provides criteria for federally funded contracts where the funding is reimbursed directly to the local agency, not passed through Caltrans.</a:t>
            </a:r>
          </a:p>
          <a:p>
            <a:endParaRPr lang="en-US" b="1" baseline="0" dirty="0"/>
          </a:p>
          <a:p>
            <a:endParaRPr lang="en-US" b="1" dirty="0"/>
          </a:p>
        </p:txBody>
      </p:sp>
      <p:sp>
        <p:nvSpPr>
          <p:cNvPr id="84" name="Shape 84"/>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lgn="r">
              <a:buClr>
                <a:srgbClr val="898989"/>
              </a:buClr>
              <a:buFont typeface="Calibri"/>
              <a:buNone/>
            </a:pPr>
            <a:endParaRPr sz="1200" dirty="0">
              <a:solidFill>
                <a:srgbClr val="898989"/>
              </a:solidFill>
              <a:latin typeface="Calibri"/>
              <a:ea typeface="Calibri"/>
              <a:cs typeface="Calibri"/>
              <a:sym typeface="Calibri"/>
            </a:endParaRPr>
          </a:p>
          <a:p>
            <a:pPr lvl="1">
              <a:buClr>
                <a:srgbClr val="000000"/>
              </a:buClr>
              <a:buFont typeface="Arial"/>
              <a:buNone/>
            </a:pPr>
            <a:endParaRPr dirty="0"/>
          </a:p>
          <a:p>
            <a:pPr lvl="2">
              <a:buClr>
                <a:srgbClr val="000000"/>
              </a:buClr>
              <a:buFont typeface="Arial"/>
              <a:buNone/>
            </a:pPr>
            <a:endParaRPr dirty="0"/>
          </a:p>
          <a:p>
            <a:pPr lvl="3">
              <a:buClr>
                <a:srgbClr val="000000"/>
              </a:buClr>
              <a:buFont typeface="Arial"/>
              <a:buNone/>
            </a:pPr>
            <a:endParaRPr dirty="0"/>
          </a:p>
          <a:p>
            <a:pPr lvl="4">
              <a:buClr>
                <a:srgbClr val="000000"/>
              </a:buClr>
              <a:buFont typeface="Arial"/>
              <a:buNone/>
            </a:pPr>
            <a:endParaRPr dirty="0"/>
          </a:p>
          <a:p>
            <a:pPr lvl="5">
              <a:buClr>
                <a:srgbClr val="000000"/>
              </a:buClr>
              <a:buFont typeface="Arial"/>
              <a:buNone/>
            </a:pPr>
            <a:endParaRPr dirty="0"/>
          </a:p>
          <a:p>
            <a:pPr lvl="6">
              <a:buClr>
                <a:srgbClr val="000000"/>
              </a:buClr>
              <a:buFont typeface="Arial"/>
              <a:buNone/>
            </a:pPr>
            <a:endParaRPr dirty="0"/>
          </a:p>
          <a:p>
            <a:pPr lvl="7">
              <a:buClr>
                <a:srgbClr val="000000"/>
              </a:buClr>
              <a:buFont typeface="Arial"/>
              <a:buNone/>
            </a:pPr>
            <a:endParaRPr dirty="0"/>
          </a:p>
          <a:p>
            <a:pPr lvl="8">
              <a:buClr>
                <a:srgbClr val="000000"/>
              </a:buClr>
              <a:buFont typeface="Arial"/>
              <a:buNone/>
            </a:pPr>
            <a:endParaRPr dirty="0"/>
          </a:p>
        </p:txBody>
      </p:sp>
    </p:spTree>
    <p:extLst>
      <p:ext uri="{BB962C8B-B14F-4D97-AF65-F5344CB8AC3E}">
        <p14:creationId xmlns:p14="http://schemas.microsoft.com/office/powerpoint/2010/main" val="295618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3083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417370554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0203736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447433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533867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810630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9861136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01779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2181889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3677851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234048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536304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21373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buClr>
                <a:srgbClr val="898989"/>
              </a:buClr>
              <a:buFont typeface="Calibri"/>
              <a:buNone/>
            </a:pPr>
            <a:endParaRPr dirty="0">
              <a:solidFill>
                <a:srgbClr val="898989"/>
              </a:solidFill>
              <a:latin typeface="Calibri"/>
              <a:ea typeface="Calibri"/>
              <a:cs typeface="Calibri"/>
              <a:sym typeface="Calibri"/>
            </a:endParaRPr>
          </a:p>
          <a:p>
            <a:pPr lvl="1">
              <a:buClr>
                <a:srgbClr val="000000"/>
              </a:buClr>
              <a:buFont typeface="Arial"/>
              <a:buNone/>
            </a:pPr>
            <a:endParaRPr dirty="0"/>
          </a:p>
          <a:p>
            <a:pPr lvl="2">
              <a:buClr>
                <a:srgbClr val="000000"/>
              </a:buClr>
              <a:buFont typeface="Arial"/>
              <a:buNone/>
            </a:pPr>
            <a:endParaRPr dirty="0"/>
          </a:p>
          <a:p>
            <a:pPr lvl="3">
              <a:buClr>
                <a:srgbClr val="000000"/>
              </a:buClr>
              <a:buFont typeface="Arial"/>
              <a:buNone/>
            </a:pPr>
            <a:endParaRPr dirty="0"/>
          </a:p>
          <a:p>
            <a:pPr lvl="4">
              <a:buClr>
                <a:srgbClr val="000000"/>
              </a:buClr>
              <a:buFont typeface="Arial"/>
              <a:buNone/>
            </a:pPr>
            <a:endParaRPr dirty="0"/>
          </a:p>
          <a:p>
            <a:pPr lvl="5">
              <a:buClr>
                <a:srgbClr val="000000"/>
              </a:buClr>
              <a:buFont typeface="Arial"/>
              <a:buNone/>
            </a:pPr>
            <a:endParaRPr dirty="0"/>
          </a:p>
          <a:p>
            <a:pPr lvl="6">
              <a:buClr>
                <a:srgbClr val="000000"/>
              </a:buClr>
              <a:buFont typeface="Arial"/>
              <a:buNone/>
            </a:pPr>
            <a:endParaRPr dirty="0"/>
          </a:p>
          <a:p>
            <a:pPr lvl="7">
              <a:buClr>
                <a:srgbClr val="000000"/>
              </a:buClr>
              <a:buFont typeface="Arial"/>
              <a:buNone/>
            </a:pPr>
            <a:endParaRPr dirty="0"/>
          </a:p>
          <a:p>
            <a:pPr lvl="8">
              <a:buClr>
                <a:srgbClr val="000000"/>
              </a:buClr>
              <a:buFont typeface="Arial"/>
              <a:buNone/>
            </a:pPr>
            <a:endParaRPr dirty="0"/>
          </a:p>
        </p:txBody>
      </p:sp>
    </p:spTree>
    <p:extLst>
      <p:ext uri="{BB962C8B-B14F-4D97-AF65-F5344CB8AC3E}">
        <p14:creationId xmlns:p14="http://schemas.microsoft.com/office/powerpoint/2010/main" val="1195203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20894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40820882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1492537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8618269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415981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7597130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1691580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01855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909658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205496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8211749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554398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992581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buClr>
                <a:srgbClr val="898989"/>
              </a:buClr>
              <a:buFont typeface="Calibri"/>
              <a:buNone/>
            </a:pPr>
            <a:endParaRPr dirty="0">
              <a:solidFill>
                <a:srgbClr val="898989"/>
              </a:solidFill>
              <a:latin typeface="Calibri"/>
              <a:ea typeface="Calibri"/>
              <a:cs typeface="Calibri"/>
              <a:sym typeface="Calibri"/>
            </a:endParaRPr>
          </a:p>
          <a:p>
            <a:pPr lvl="1">
              <a:buClr>
                <a:srgbClr val="000000"/>
              </a:buClr>
              <a:buFont typeface="Arial"/>
              <a:buNone/>
            </a:pPr>
            <a:endParaRPr dirty="0"/>
          </a:p>
          <a:p>
            <a:pPr lvl="2">
              <a:buClr>
                <a:srgbClr val="000000"/>
              </a:buClr>
              <a:buFont typeface="Arial"/>
              <a:buNone/>
            </a:pPr>
            <a:endParaRPr dirty="0"/>
          </a:p>
          <a:p>
            <a:pPr lvl="3">
              <a:buClr>
                <a:srgbClr val="000000"/>
              </a:buClr>
              <a:buFont typeface="Arial"/>
              <a:buNone/>
            </a:pPr>
            <a:endParaRPr dirty="0"/>
          </a:p>
          <a:p>
            <a:pPr lvl="4">
              <a:buClr>
                <a:srgbClr val="000000"/>
              </a:buClr>
              <a:buFont typeface="Arial"/>
              <a:buNone/>
            </a:pPr>
            <a:endParaRPr dirty="0"/>
          </a:p>
          <a:p>
            <a:pPr lvl="5">
              <a:buClr>
                <a:srgbClr val="000000"/>
              </a:buClr>
              <a:buFont typeface="Arial"/>
              <a:buNone/>
            </a:pPr>
            <a:endParaRPr dirty="0"/>
          </a:p>
          <a:p>
            <a:pPr lvl="6">
              <a:buClr>
                <a:srgbClr val="000000"/>
              </a:buClr>
              <a:buFont typeface="Arial"/>
              <a:buNone/>
            </a:pPr>
            <a:endParaRPr dirty="0"/>
          </a:p>
          <a:p>
            <a:pPr lvl="7">
              <a:buClr>
                <a:srgbClr val="000000"/>
              </a:buClr>
              <a:buFont typeface="Arial"/>
              <a:buNone/>
            </a:pPr>
            <a:endParaRPr dirty="0"/>
          </a:p>
          <a:p>
            <a:pPr lvl="8">
              <a:buClr>
                <a:srgbClr val="000000"/>
              </a:buClr>
              <a:buFont typeface="Arial"/>
              <a:buNone/>
            </a:pPr>
            <a:endParaRPr dirty="0"/>
          </a:p>
        </p:txBody>
      </p:sp>
    </p:spTree>
    <p:extLst>
      <p:ext uri="{BB962C8B-B14F-4D97-AF65-F5344CB8AC3E}">
        <p14:creationId xmlns:p14="http://schemas.microsoft.com/office/powerpoint/2010/main" val="1296161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666854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105405613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1310086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6723745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7648724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5930347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2872431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7144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8157759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6197217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8759497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9674226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2637540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buClr>
                <a:srgbClr val="898989"/>
              </a:buClr>
              <a:buFont typeface="Calibri"/>
              <a:buNone/>
            </a:pPr>
            <a:endParaRPr dirty="0">
              <a:solidFill>
                <a:srgbClr val="898989"/>
              </a:solidFill>
              <a:latin typeface="Calibri"/>
              <a:ea typeface="Calibri"/>
              <a:cs typeface="Calibri"/>
              <a:sym typeface="Calibri"/>
            </a:endParaRPr>
          </a:p>
          <a:p>
            <a:pPr lvl="1">
              <a:buClr>
                <a:srgbClr val="000000"/>
              </a:buClr>
              <a:buFont typeface="Arial"/>
              <a:buNone/>
            </a:pPr>
            <a:endParaRPr dirty="0"/>
          </a:p>
          <a:p>
            <a:pPr lvl="2">
              <a:buClr>
                <a:srgbClr val="000000"/>
              </a:buClr>
              <a:buFont typeface="Arial"/>
              <a:buNone/>
            </a:pPr>
            <a:endParaRPr dirty="0"/>
          </a:p>
          <a:p>
            <a:pPr lvl="3">
              <a:buClr>
                <a:srgbClr val="000000"/>
              </a:buClr>
              <a:buFont typeface="Arial"/>
              <a:buNone/>
            </a:pPr>
            <a:endParaRPr dirty="0"/>
          </a:p>
          <a:p>
            <a:pPr lvl="4">
              <a:buClr>
                <a:srgbClr val="000000"/>
              </a:buClr>
              <a:buFont typeface="Arial"/>
              <a:buNone/>
            </a:pPr>
            <a:endParaRPr dirty="0"/>
          </a:p>
          <a:p>
            <a:pPr lvl="5">
              <a:buClr>
                <a:srgbClr val="000000"/>
              </a:buClr>
              <a:buFont typeface="Arial"/>
              <a:buNone/>
            </a:pPr>
            <a:endParaRPr dirty="0"/>
          </a:p>
          <a:p>
            <a:pPr lvl="6">
              <a:buClr>
                <a:srgbClr val="000000"/>
              </a:buClr>
              <a:buFont typeface="Arial"/>
              <a:buNone/>
            </a:pPr>
            <a:endParaRPr dirty="0"/>
          </a:p>
          <a:p>
            <a:pPr lvl="7">
              <a:buClr>
                <a:srgbClr val="000000"/>
              </a:buClr>
              <a:buFont typeface="Arial"/>
              <a:buNone/>
            </a:pPr>
            <a:endParaRPr dirty="0"/>
          </a:p>
          <a:p>
            <a:pPr lvl="8">
              <a:buClr>
                <a:srgbClr val="000000"/>
              </a:buClr>
              <a:buFont typeface="Arial"/>
              <a:buNone/>
            </a:pPr>
            <a:endParaRPr dirty="0"/>
          </a:p>
        </p:txBody>
      </p:sp>
    </p:spTree>
    <p:extLst>
      <p:ext uri="{BB962C8B-B14F-4D97-AF65-F5344CB8AC3E}">
        <p14:creationId xmlns:p14="http://schemas.microsoft.com/office/powerpoint/2010/main" val="3912762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5415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11073522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8607018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073591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03133353"/>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4499000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7668145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12785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7886796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038684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4892170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72526240"/>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7260251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buClr>
                <a:srgbClr val="898989"/>
              </a:buClr>
              <a:buFont typeface="Calibri"/>
              <a:buNone/>
            </a:pPr>
            <a:endParaRPr dirty="0">
              <a:solidFill>
                <a:srgbClr val="898989"/>
              </a:solidFill>
              <a:latin typeface="Calibri"/>
              <a:ea typeface="Calibri"/>
              <a:cs typeface="Calibri"/>
              <a:sym typeface="Calibri"/>
            </a:endParaRPr>
          </a:p>
          <a:p>
            <a:pPr lvl="1">
              <a:buClr>
                <a:srgbClr val="000000"/>
              </a:buClr>
              <a:buFont typeface="Arial"/>
              <a:buNone/>
            </a:pPr>
            <a:endParaRPr dirty="0"/>
          </a:p>
          <a:p>
            <a:pPr lvl="2">
              <a:buClr>
                <a:srgbClr val="000000"/>
              </a:buClr>
              <a:buFont typeface="Arial"/>
              <a:buNone/>
            </a:pPr>
            <a:endParaRPr dirty="0"/>
          </a:p>
          <a:p>
            <a:pPr lvl="3">
              <a:buClr>
                <a:srgbClr val="000000"/>
              </a:buClr>
              <a:buFont typeface="Arial"/>
              <a:buNone/>
            </a:pPr>
            <a:endParaRPr dirty="0"/>
          </a:p>
          <a:p>
            <a:pPr lvl="4">
              <a:buClr>
                <a:srgbClr val="000000"/>
              </a:buClr>
              <a:buFont typeface="Arial"/>
              <a:buNone/>
            </a:pPr>
            <a:endParaRPr dirty="0"/>
          </a:p>
          <a:p>
            <a:pPr lvl="5">
              <a:buClr>
                <a:srgbClr val="000000"/>
              </a:buClr>
              <a:buFont typeface="Arial"/>
              <a:buNone/>
            </a:pPr>
            <a:endParaRPr dirty="0"/>
          </a:p>
          <a:p>
            <a:pPr lvl="6">
              <a:buClr>
                <a:srgbClr val="000000"/>
              </a:buClr>
              <a:buFont typeface="Arial"/>
              <a:buNone/>
            </a:pPr>
            <a:endParaRPr dirty="0"/>
          </a:p>
          <a:p>
            <a:pPr lvl="7">
              <a:buClr>
                <a:srgbClr val="000000"/>
              </a:buClr>
              <a:buFont typeface="Arial"/>
              <a:buNone/>
            </a:pPr>
            <a:endParaRPr dirty="0"/>
          </a:p>
          <a:p>
            <a:pPr lvl="8">
              <a:buClr>
                <a:srgbClr val="000000"/>
              </a:buClr>
              <a:buFont typeface="Arial"/>
              <a:buNone/>
            </a:pPr>
            <a:endParaRPr dirty="0"/>
          </a:p>
        </p:txBody>
      </p:sp>
    </p:spTree>
    <p:extLst>
      <p:ext uri="{BB962C8B-B14F-4D97-AF65-F5344CB8AC3E}">
        <p14:creationId xmlns:p14="http://schemas.microsoft.com/office/powerpoint/2010/main" val="214372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2008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3/7/2022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3/7/2022</a:t>
            </a:fld>
            <a:endParaRPr lang="en-US" dirty="0">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15852480"/>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0711832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27353159"/>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solidFill>
                  <a:prstClr val="white">
                    <a:shade val="50000"/>
                  </a:prstClr>
                </a:solidFill>
              </a:rPr>
              <a:pPr/>
              <a:t>3/7/2022</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3503668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ruralcountiestaskforce.org/RTPA_Guidebook.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2"/>
        <p:cNvGrpSpPr/>
        <p:nvPr/>
      </p:nvGrpSpPr>
      <p:grpSpPr>
        <a:xfrm>
          <a:off x="0" y="0"/>
          <a:ext cx="0" cy="0"/>
          <a:chOff x="0" y="0"/>
          <a:chExt cx="0" cy="0"/>
        </a:xfrm>
      </p:grpSpPr>
      <p:sp>
        <p:nvSpPr>
          <p:cNvPr id="204" name="Shape 204"/>
          <p:cNvSpPr txBox="1"/>
          <p:nvPr/>
        </p:nvSpPr>
        <p:spPr>
          <a:xfrm>
            <a:off x="1847088" y="1109990"/>
            <a:ext cx="6248400" cy="4833610"/>
          </a:xfrm>
          <a:prstGeom prst="rect">
            <a:avLst/>
          </a:prstGeom>
          <a:noFill/>
        </p:spPr>
        <p:txBody>
          <a:bodyPr lIns="91425" tIns="91425" rIns="91425" bIns="91425" anchor="t" anchorCtr="0">
            <a:noAutofit/>
          </a:bodyPr>
          <a:lstStyle/>
          <a:p>
            <a:pPr lvl="0" algn="ctr" rtl="0">
              <a:buNone/>
            </a:pPr>
            <a:r>
              <a:rPr lang="en-US" sz="4800" b="1" i="1" dirty="0">
                <a:solidFill>
                  <a:srgbClr val="0070C0"/>
                </a:solidFill>
                <a:latin typeface="Monotype Corsiva" panose="03010101010201010101" pitchFamily="66" charset="0"/>
              </a:rPr>
              <a:t>Administrative Support Guidebook Training</a:t>
            </a:r>
          </a:p>
          <a:p>
            <a:pPr lvl="0" algn="ctr" rtl="0">
              <a:buNone/>
            </a:pPr>
            <a:endParaRPr lang="en-US" sz="4800" b="1" i="1" dirty="0">
              <a:latin typeface="Monotype Corsiva" panose="03010101010201010101" pitchFamily="66" charset="0"/>
            </a:endParaRPr>
          </a:p>
          <a:p>
            <a:pPr lvl="0" algn="ctr" rtl="0">
              <a:buNone/>
            </a:pPr>
            <a:r>
              <a:rPr lang="en-US" sz="3200" b="1" i="1" dirty="0">
                <a:latin typeface="Monotype Corsiva" panose="03010101010201010101" pitchFamily="66" charset="0"/>
              </a:rPr>
              <a:t>Rural Counties Task Force</a:t>
            </a:r>
          </a:p>
          <a:p>
            <a:pPr lvl="0" algn="ctr" rtl="0">
              <a:buNone/>
            </a:pPr>
            <a:endParaRPr lang="en-US" sz="3200" b="1" i="1" dirty="0">
              <a:latin typeface="Monotype Corsiva" panose="03010101010201010101" pitchFamily="66" charset="0"/>
            </a:endParaRPr>
          </a:p>
          <a:p>
            <a:pPr lvl="1"/>
            <a:r>
              <a:rPr lang="en-US" sz="3200" b="1" i="1" dirty="0">
                <a:latin typeface="Monotype Corsiva" panose="03010101010201010101" pitchFamily="66" charset="0"/>
              </a:rPr>
              <a:t>				</a:t>
            </a:r>
            <a:r>
              <a:rPr lang="en-US" sz="2400" b="1" i="1" dirty="0">
                <a:latin typeface="Monotype Corsiva" panose="03010101010201010101" pitchFamily="66" charset="0"/>
              </a:rPr>
              <a:t>Maura Twomey</a:t>
            </a:r>
          </a:p>
          <a:p>
            <a:pPr lvl="1"/>
            <a:r>
              <a:rPr lang="en-US" sz="2400" b="1" i="1" dirty="0">
                <a:latin typeface="Monotype Corsiva" panose="03010101010201010101" pitchFamily="66" charset="0"/>
              </a:rPr>
              <a:t>				Diane Eidam</a:t>
            </a:r>
          </a:p>
          <a:p>
            <a:pPr lvl="1"/>
            <a:r>
              <a:rPr lang="en-US" sz="2400" b="1" i="1" dirty="0">
                <a:latin typeface="Monotype Corsiva" panose="03010101010201010101" pitchFamily="66" charset="0"/>
              </a:rPr>
              <a:t>				March 11,</a:t>
            </a:r>
            <a:r>
              <a:rPr lang="en-US" sz="3200" b="1" i="1" dirty="0">
                <a:latin typeface="Monotype Corsiva" panose="03010101010201010101" pitchFamily="66" charset="0"/>
              </a:rPr>
              <a:t> </a:t>
            </a:r>
            <a:r>
              <a:rPr lang="en-US" sz="2400" b="1" i="1" dirty="0">
                <a:latin typeface="Monotype Corsiva" panose="03010101010201010101" pitchFamily="66" charset="0"/>
              </a:rPr>
              <a:t>2022</a:t>
            </a:r>
          </a:p>
        </p:txBody>
      </p:sp>
      <p:sp>
        <p:nvSpPr>
          <p:cNvPr id="205" name="Shape 205"/>
          <p:cNvSpPr txBox="1"/>
          <p:nvPr/>
        </p:nvSpPr>
        <p:spPr>
          <a:xfrm>
            <a:off x="76200" y="6381750"/>
            <a:ext cx="483300"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rPr>
              <a:t>1</a:t>
            </a:r>
          </a:p>
        </p:txBody>
      </p:sp>
      <p:sp>
        <p:nvSpPr>
          <p:cNvPr id="2" name="Rectangle 1"/>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762000" y="1360415"/>
            <a:ext cx="7924800" cy="4811785"/>
          </a:xfrm>
          <a:prstGeom prst="rect">
            <a:avLst/>
          </a:prstGeom>
          <a:noFill/>
          <a:ln>
            <a:noFill/>
          </a:ln>
        </p:spPr>
        <p:txBody>
          <a:bodyPr lIns="91425" tIns="91425" rIns="91425" bIns="91425" anchor="t" anchorCtr="0">
            <a:noAutofit/>
          </a:bodyPr>
          <a:lstStyle/>
          <a:p>
            <a:pPr marL="38100" marR="0" lvl="0" indent="0" algn="l" rtl="0">
              <a:lnSpc>
                <a:spcPct val="100000"/>
              </a:lnSpc>
              <a:spcBef>
                <a:spcPts val="1200"/>
              </a:spcBef>
              <a:spcAft>
                <a:spcPts val="0"/>
              </a:spcAft>
              <a:buClr>
                <a:schemeClr val="dk1"/>
              </a:buClr>
              <a:buSzPct val="100000"/>
              <a:buNone/>
            </a:pPr>
            <a:r>
              <a:rPr lang="en-US" sz="3600" b="1" dirty="0">
                <a:solidFill>
                  <a:schemeClr val="dk1"/>
                </a:solidFill>
                <a:latin typeface="Arial"/>
                <a:cs typeface="Arial"/>
                <a:sym typeface="Arial"/>
              </a:rPr>
              <a:t>Purpose of public procurement guidelines is to ensure that goods and services are procured fairly and competitively, protecting the public from the misuse of public funds and to allow all qualified competitors a fair opportunity to participate in the process. </a:t>
            </a:r>
          </a:p>
        </p:txBody>
      </p:sp>
      <p:sp>
        <p:nvSpPr>
          <p:cNvPr id="75" name="Shape 75"/>
          <p:cNvSpPr txBox="1"/>
          <p:nvPr/>
        </p:nvSpPr>
        <p:spPr>
          <a:xfrm>
            <a:off x="76200" y="6381750"/>
            <a:ext cx="312599" cy="369299"/>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3</a:t>
            </a:r>
          </a:p>
        </p:txBody>
      </p:sp>
      <p:sp>
        <p:nvSpPr>
          <p:cNvPr id="78" name="Shape 78"/>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Tree>
    <p:extLst>
      <p:ext uri="{BB962C8B-B14F-4D97-AF65-F5344CB8AC3E}">
        <p14:creationId xmlns:p14="http://schemas.microsoft.com/office/powerpoint/2010/main" val="209816762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066800" y="1405236"/>
            <a:ext cx="7543800" cy="5035296"/>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2800" b="1" i="1" baseline="0"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dirty="0">
                <a:solidFill>
                  <a:schemeClr val="dk1"/>
                </a:solidFill>
                <a:latin typeface="Arial"/>
                <a:ea typeface="Arial"/>
                <a:cs typeface="Arial"/>
                <a:sym typeface="Arial"/>
              </a:rPr>
              <a:t>A successful public procurement starts with a clear Standard of Conduct, communicated and supported by management, understood and embraced by all employees. </a:t>
            </a:r>
            <a:endParaRPr lang="en-US" sz="3600" b="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4</a:t>
            </a:r>
          </a:p>
        </p:txBody>
      </p:sp>
    </p:spTree>
    <p:extLst>
      <p:ext uri="{BB962C8B-B14F-4D97-AF65-F5344CB8AC3E}">
        <p14:creationId xmlns:p14="http://schemas.microsoft.com/office/powerpoint/2010/main" val="169175997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6"/>
        <p:cNvGrpSpPr/>
        <p:nvPr/>
      </p:nvGrpSpPr>
      <p:grpSpPr>
        <a:xfrm>
          <a:off x="0" y="0"/>
          <a:ext cx="0" cy="0"/>
          <a:chOff x="0" y="0"/>
          <a:chExt cx="0" cy="0"/>
        </a:xfrm>
      </p:grpSpPr>
      <p:sp>
        <p:nvSpPr>
          <p:cNvPr id="67" name="Shape 67"/>
          <p:cNvSpPr txBox="1"/>
          <p:nvPr/>
        </p:nvSpPr>
        <p:spPr>
          <a:xfrm>
            <a:off x="533399"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5</a:t>
            </a:r>
          </a:p>
        </p:txBody>
      </p:sp>
      <p:graphicFrame>
        <p:nvGraphicFramePr>
          <p:cNvPr id="3" name="Object 2"/>
          <p:cNvGraphicFramePr>
            <a:graphicFrameLocks noChangeAspect="1"/>
          </p:cNvGraphicFramePr>
          <p:nvPr>
            <p:extLst>
              <p:ext uri="{D42A27DB-BD31-4B8C-83A1-F6EECF244321}">
                <p14:modId xmlns:p14="http://schemas.microsoft.com/office/powerpoint/2010/main" val="2208918913"/>
              </p:ext>
            </p:extLst>
          </p:nvPr>
        </p:nvGraphicFramePr>
        <p:xfrm>
          <a:off x="1143000" y="814499"/>
          <a:ext cx="7737475" cy="5976937"/>
        </p:xfrm>
        <a:graphic>
          <a:graphicData uri="http://schemas.openxmlformats.org/presentationml/2006/ole">
            <mc:AlternateContent xmlns:mc="http://schemas.openxmlformats.org/markup-compatibility/2006">
              <mc:Choice xmlns:v="urn:schemas-microsoft-com:vml" Requires="v">
                <p:oleObj spid="_x0000_s1045" name="Acrobat Document" r:id="rId5" imgW="7736760" imgH="5977080" progId="AcroExch.Document.DC">
                  <p:embed/>
                </p:oleObj>
              </mc:Choice>
              <mc:Fallback>
                <p:oleObj name="Acrobat Document" r:id="rId5" imgW="7736760" imgH="5977080" progId="AcroExch.Document.DC">
                  <p:embed/>
                  <p:pic>
                    <p:nvPicPr>
                      <p:cNvPr id="0" name=""/>
                      <p:cNvPicPr/>
                      <p:nvPr/>
                    </p:nvPicPr>
                    <p:blipFill>
                      <a:blip r:embed="rId6"/>
                      <a:stretch>
                        <a:fillRect/>
                      </a:stretch>
                    </p:blipFill>
                    <p:spPr>
                      <a:xfrm>
                        <a:off x="1143000" y="814499"/>
                        <a:ext cx="7737475" cy="5976937"/>
                      </a:xfrm>
                      <a:prstGeom prst="rect">
                        <a:avLst/>
                      </a:prstGeom>
                    </p:spPr>
                  </p:pic>
                </p:oleObj>
              </mc:Fallback>
            </mc:AlternateContent>
          </a:graphicData>
        </a:graphic>
      </p:graphicFrame>
    </p:spTree>
    <p:extLst>
      <p:ext uri="{BB962C8B-B14F-4D97-AF65-F5344CB8AC3E}">
        <p14:creationId xmlns:p14="http://schemas.microsoft.com/office/powerpoint/2010/main" val="372109136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961469"/>
            <a:ext cx="8161337" cy="5618647"/>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Methods of Procurement</a:t>
            </a:r>
          </a:p>
          <a:p>
            <a:pPr marR="0" lvl="0" algn="l" rtl="0">
              <a:spcBef>
                <a:spcPts val="640"/>
              </a:spcBef>
              <a:spcAft>
                <a:spcPts val="0"/>
              </a:spcAft>
              <a:buClr>
                <a:schemeClr val="dk1"/>
              </a:buClr>
              <a:buSzPct val="100000"/>
            </a:pPr>
            <a:endParaRPr lang="en-US" sz="3600" b="1" dirty="0">
              <a:solidFill>
                <a:schemeClr val="dk1"/>
              </a:solidFill>
              <a:latin typeface="Arial"/>
              <a:ea typeface="Arial"/>
              <a:cs typeface="Arial"/>
              <a:sym typeface="Arial"/>
            </a:endParaRP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Small purchase for equipment &amp; supplies (up to $25,000)</a:t>
            </a:r>
          </a:p>
          <a:p>
            <a:pPr marL="457200" marR="0" lvl="0" indent="-457200" algn="l" rtl="0">
              <a:spcBef>
                <a:spcPts val="640"/>
              </a:spcBef>
              <a:spcAft>
                <a:spcPts val="0"/>
              </a:spcAft>
              <a:buClr>
                <a:schemeClr val="dk1"/>
              </a:buClr>
              <a:buSzPct val="100000"/>
              <a:buFont typeface="Arial" charset="0"/>
              <a:buChar char="•"/>
            </a:pPr>
            <a:r>
              <a:rPr lang="en-US" sz="2800" b="1" i="1" dirty="0" err="1">
                <a:solidFill>
                  <a:schemeClr val="dk1"/>
                </a:solidFill>
                <a:latin typeface="Arial"/>
                <a:ea typeface="Arial"/>
                <a:cs typeface="Arial"/>
                <a:sym typeface="Arial"/>
              </a:rPr>
              <a:t>Micropurchases</a:t>
            </a:r>
            <a:r>
              <a:rPr lang="en-US" sz="2800" b="1" i="1" dirty="0">
                <a:solidFill>
                  <a:schemeClr val="dk1"/>
                </a:solidFill>
                <a:latin typeface="Arial"/>
                <a:ea typeface="Arial"/>
                <a:cs typeface="Arial"/>
                <a:sym typeface="Arial"/>
              </a:rPr>
              <a:t> for services, equipment &amp; supplies (up to $10,000)</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Procurement for equipment &amp; supplies by IFB (more than $25,000)</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Procurement for services by competitive proposal (more than $5,000)</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Sole Source Procurement</a:t>
            </a:r>
          </a:p>
          <a:p>
            <a:pPr marL="457200" marR="0" lvl="0" indent="-4572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42544" y="178649"/>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6</a:t>
            </a:r>
          </a:p>
        </p:txBody>
      </p:sp>
    </p:spTree>
    <p:extLst>
      <p:ext uri="{BB962C8B-B14F-4D97-AF65-F5344CB8AC3E}">
        <p14:creationId xmlns:p14="http://schemas.microsoft.com/office/powerpoint/2010/main" val="150242578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762000" y="1143000"/>
            <a:ext cx="8382000" cy="4876800"/>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2800" b="1" i="1" dirty="0">
                <a:solidFill>
                  <a:schemeClr val="dk1"/>
                </a:solidFill>
                <a:latin typeface="Arial"/>
                <a:ea typeface="Arial"/>
                <a:cs typeface="Arial"/>
                <a:sym typeface="Arial"/>
              </a:rPr>
              <a:t>Contract Administrator Roles &amp; Responsibilities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Ensures that all records and documents related to the procurement &amp; management activities are retained</a:t>
            </a: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Prepares the Independent Cost Estimate</a:t>
            </a: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Prepares &amp; distributes solicitation</a:t>
            </a: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Ensures that procurement procedures are followed</a:t>
            </a: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Monitors the delivery/progress of work and approves the invoices</a:t>
            </a:r>
          </a:p>
          <a:p>
            <a:pPr marL="342900" marR="0" lvl="0" indent="-3429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Completes close out procedures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cs typeface="Mongolian Baiti" panose="03000500000000000000" pitchFamily="66" charset="0"/>
              </a:rPr>
              <a:t>RCTF </a:t>
            </a:r>
            <a:r>
              <a:rPr lang="en-US" sz="3600" b="1" dirty="0" err="1">
                <a:solidFill>
                  <a:srgbClr val="0070C0"/>
                </a:solidFill>
                <a:effectLst>
                  <a:outerShdw blurRad="38100" dist="38100" dir="2700000" algn="tl">
                    <a:srgbClr val="000000">
                      <a:alpha val="43137"/>
                    </a:srgbClr>
                  </a:outerShdw>
                </a:effectLst>
                <a:latin typeface="Monotype Corsiva" panose="03010101010201010101" pitchFamily="66" charset="0"/>
                <a:cs typeface="Mongolian Baiti" panose="03000500000000000000" pitchFamily="66" charset="0"/>
              </a:rPr>
              <a:t>ADministrative</a:t>
            </a: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cs typeface="Mongolian Baiti" panose="03000500000000000000" pitchFamily="66" charset="0"/>
              </a:rPr>
              <a:t>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72</a:t>
            </a:r>
          </a:p>
        </p:txBody>
      </p:sp>
    </p:spTree>
    <p:extLst>
      <p:ext uri="{BB962C8B-B14F-4D97-AF65-F5344CB8AC3E}">
        <p14:creationId xmlns:p14="http://schemas.microsoft.com/office/powerpoint/2010/main" val="132063459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524000" y="1447800"/>
            <a:ext cx="6998208" cy="4977492"/>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Procurement Planning</a:t>
            </a:r>
          </a:p>
          <a:p>
            <a:pPr marR="0" lvl="0" rtl="0">
              <a:spcBef>
                <a:spcPts val="640"/>
              </a:spcBef>
              <a:spcAft>
                <a:spcPts val="0"/>
              </a:spcAft>
              <a:buClr>
                <a:schemeClr val="dk1"/>
              </a:buClr>
              <a:buSzPct val="100000"/>
            </a:pPr>
            <a:endParaRPr lang="en-US" sz="32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Define scope of work</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Specify deliverables</a:t>
            </a:r>
          </a:p>
          <a:p>
            <a:pPr marL="571500" marR="0" lvl="0" indent="-571500" algn="l" rtl="0">
              <a:spcBef>
                <a:spcPts val="640"/>
              </a:spcBef>
              <a:spcAft>
                <a:spcPts val="0"/>
              </a:spcAft>
              <a:buClr>
                <a:schemeClr val="dk1"/>
              </a:buClr>
              <a:buSzPct val="100000"/>
              <a:buFont typeface="Arial" charset="0"/>
              <a:buChar char="•"/>
            </a:pPr>
            <a:r>
              <a:rPr lang="en-US" sz="2800" b="1" i="1" u="none" strike="noStrike" cap="none" dirty="0">
                <a:solidFill>
                  <a:schemeClr val="dk1"/>
                </a:solidFill>
                <a:latin typeface="Arial"/>
                <a:ea typeface="Arial"/>
                <a:cs typeface="Arial"/>
                <a:sym typeface="Arial"/>
              </a:rPr>
              <a:t>Determine contract period</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Determine type of contract</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Determine method of payment</a:t>
            </a: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8</a:t>
            </a:r>
          </a:p>
        </p:txBody>
      </p:sp>
    </p:spTree>
    <p:extLst>
      <p:ext uri="{BB962C8B-B14F-4D97-AF65-F5344CB8AC3E}">
        <p14:creationId xmlns:p14="http://schemas.microsoft.com/office/powerpoint/2010/main" val="9492709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Preparing the Independent Cost Estimate</a:t>
            </a: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Work or labor hours</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Types or classifications</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Estimated labor rates (Direct &amp; Indirect)</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Other Direct Costs (ODCs)</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Fixed Fee or Profit</a:t>
            </a: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9</a:t>
            </a:r>
          </a:p>
        </p:txBody>
      </p:sp>
    </p:spTree>
    <p:extLst>
      <p:ext uri="{BB962C8B-B14F-4D97-AF65-F5344CB8AC3E}">
        <p14:creationId xmlns:p14="http://schemas.microsoft.com/office/powerpoint/2010/main" val="56048201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066800" y="1892754"/>
            <a:ext cx="7772400" cy="3974646"/>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Methods of Cost Estimating</a:t>
            </a:r>
          </a:p>
          <a:p>
            <a:pPr marR="0" lvl="0"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charset="0"/>
              <a:buChar char="•"/>
            </a:pPr>
            <a:r>
              <a:rPr lang="en-US" sz="3200" b="1" i="1" dirty="0">
                <a:solidFill>
                  <a:schemeClr val="dk1"/>
                </a:solidFill>
                <a:latin typeface="Arial"/>
                <a:ea typeface="Arial"/>
                <a:cs typeface="Arial"/>
                <a:sym typeface="Arial"/>
              </a:rPr>
              <a:t>Analogous Estimating</a:t>
            </a:r>
          </a:p>
          <a:p>
            <a:pPr marL="457200" marR="0" lvl="0" indent="-457200" rtl="0">
              <a:spcBef>
                <a:spcPts val="640"/>
              </a:spcBef>
              <a:spcAft>
                <a:spcPts val="0"/>
              </a:spcAft>
              <a:buClr>
                <a:schemeClr val="dk1"/>
              </a:buClr>
              <a:buSzPct val="100000"/>
              <a:buFont typeface="Arial" charset="0"/>
              <a:buChar char="•"/>
            </a:pPr>
            <a:r>
              <a:rPr lang="en-US" sz="3200" b="1" i="1" dirty="0">
                <a:solidFill>
                  <a:schemeClr val="dk1"/>
                </a:solidFill>
                <a:latin typeface="Arial"/>
                <a:ea typeface="Arial"/>
                <a:cs typeface="Arial"/>
                <a:sym typeface="Arial"/>
              </a:rPr>
              <a:t>Bottoms-up Estimating</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399"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432708"/>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10</a:t>
            </a:r>
          </a:p>
        </p:txBody>
      </p:sp>
    </p:spTree>
    <p:extLst>
      <p:ext uri="{BB962C8B-B14F-4D97-AF65-F5344CB8AC3E}">
        <p14:creationId xmlns:p14="http://schemas.microsoft.com/office/powerpoint/2010/main" val="268073875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295400" y="814499"/>
            <a:ext cx="7162800" cy="5980693"/>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Development of a Request for Proposals (RFP)</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Statement of Work</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Required deliverables</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Project Schedule</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Contract clauses</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Duration of agreement</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Method of Payment</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Required experience</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Project organization &amp; key personnel</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ea typeface="Arial"/>
                <a:cs typeface="Arial"/>
                <a:sym typeface="Arial"/>
              </a:rPr>
              <a:t>Weighted Evaluation Criteria</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cs typeface="Arial"/>
                <a:sym typeface="Arial"/>
              </a:rPr>
              <a:t>DBE Requirements</a:t>
            </a:r>
          </a:p>
          <a:p>
            <a:pPr marL="571500" marR="0" lvl="0" indent="-571500" algn="l" rtl="0">
              <a:spcBef>
                <a:spcPts val="640"/>
              </a:spcBef>
              <a:spcAft>
                <a:spcPts val="0"/>
              </a:spcAft>
              <a:buClr>
                <a:schemeClr val="dk1"/>
              </a:buClr>
              <a:buSzPct val="100000"/>
              <a:buFont typeface="Arial" charset="0"/>
              <a:buChar char="•"/>
            </a:pPr>
            <a:r>
              <a:rPr lang="en-US" sz="2400" b="1" i="1" dirty="0">
                <a:solidFill>
                  <a:schemeClr val="dk1"/>
                </a:solidFill>
                <a:latin typeface="Arial"/>
                <a:cs typeface="Arial"/>
                <a:sym typeface="Arial"/>
              </a:rPr>
              <a:t>Protest Procedures</a:t>
            </a:r>
            <a:endParaRPr lang="en-US" dirty="0">
              <a:sym typeface="Arial"/>
            </a:endParaRPr>
          </a:p>
          <a:p>
            <a:pPr marL="571500" marR="0" lvl="0" indent="-571500" algn="l" rtl="0">
              <a:spcBef>
                <a:spcPts val="640"/>
              </a:spcBef>
              <a:spcAft>
                <a:spcPts val="0"/>
              </a:spcAft>
              <a:buClr>
                <a:schemeClr val="dk1"/>
              </a:buClr>
              <a:buSzPct val="100000"/>
              <a:buFont typeface="Arial" charset="0"/>
              <a:buChar char="•"/>
            </a:pPr>
            <a:endParaRPr lang="en-US" sz="24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11</a:t>
            </a:r>
          </a:p>
        </p:txBody>
      </p:sp>
    </p:spTree>
    <p:extLst>
      <p:ext uri="{BB962C8B-B14F-4D97-AF65-F5344CB8AC3E}">
        <p14:creationId xmlns:p14="http://schemas.microsoft.com/office/powerpoint/2010/main" val="184328720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295400" y="914400"/>
            <a:ext cx="7467600" cy="5541372"/>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Methods of Payment</a:t>
            </a:r>
          </a:p>
          <a:p>
            <a:pPr marR="0" lvl="0" rtl="0">
              <a:spcBef>
                <a:spcPts val="640"/>
              </a:spcBef>
              <a:spcAft>
                <a:spcPts val="0"/>
              </a:spcAft>
              <a:buClr>
                <a:schemeClr val="dk1"/>
              </a:buClr>
              <a:buSzPct val="100000"/>
            </a:pPr>
            <a:endParaRPr lang="en-US" sz="32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Actual Cost Plus Fixed Fee</a:t>
            </a: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Specified Rates of Compensation</a:t>
            </a: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Firm Fixed Price (Lump Sum)</a:t>
            </a: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Cost per Unit of Work</a:t>
            </a:r>
            <a:endParaRPr lang="en-US" sz="3200" dirty="0">
              <a:sym typeface="Arial"/>
            </a:endParaRPr>
          </a:p>
          <a:p>
            <a:pPr marL="571500" marR="0" lvl="0" indent="-571500" algn="l" rtl="0">
              <a:spcBef>
                <a:spcPts val="640"/>
              </a:spcBef>
              <a:spcAft>
                <a:spcPts val="0"/>
              </a:spcAft>
              <a:buClr>
                <a:schemeClr val="dk1"/>
              </a:buClr>
              <a:buSzPct val="100000"/>
              <a:buFont typeface="Arial" charset="0"/>
              <a:buChar char="•"/>
            </a:pPr>
            <a:endParaRPr lang="en-US" sz="24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General Procurement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11</a:t>
            </a:r>
          </a:p>
        </p:txBody>
      </p:sp>
    </p:spTree>
    <p:extLst>
      <p:ext uri="{BB962C8B-B14F-4D97-AF65-F5344CB8AC3E}">
        <p14:creationId xmlns:p14="http://schemas.microsoft.com/office/powerpoint/2010/main" val="173045167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399" y="1224256"/>
            <a:ext cx="7313699" cy="5570936"/>
          </a:xfrm>
          <a:prstGeom prst="rect">
            <a:avLst/>
          </a:prstGeom>
          <a:noFill/>
          <a:ln>
            <a:noFill/>
          </a:ln>
        </p:spPr>
        <p:txBody>
          <a:bodyPr lIns="91425" tIns="91425" rIns="91425" bIns="91425" anchor="t" anchorCtr="0">
            <a:noAutofit/>
          </a:bodyPr>
          <a:lstStyle/>
          <a:p>
            <a:pPr marR="0" lvl="0" rtl="0">
              <a:lnSpc>
                <a:spcPct val="150000"/>
              </a:lnSpc>
              <a:spcBef>
                <a:spcPts val="640"/>
              </a:spcBef>
              <a:spcAft>
                <a:spcPts val="0"/>
              </a:spcAft>
              <a:buClr>
                <a:schemeClr val="dk1"/>
              </a:buClr>
              <a:buSzPct val="100000"/>
            </a:pPr>
            <a:r>
              <a:rPr lang="en-US" sz="3600" b="1" i="1" dirty="0">
                <a:solidFill>
                  <a:schemeClr val="dk1"/>
                </a:solidFill>
                <a:latin typeface="Arial"/>
                <a:ea typeface="Arial"/>
                <a:cs typeface="Arial"/>
                <a:sym typeface="Arial"/>
              </a:rPr>
              <a:t>Overview</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Purpose of the Administrative Support Guidebook</a:t>
            </a:r>
          </a:p>
          <a:p>
            <a:pPr marL="571500" marR="0" lvl="0" indent="-571500" algn="l" rtl="0">
              <a:spcBef>
                <a:spcPts val="640"/>
              </a:spcBef>
              <a:spcAft>
                <a:spcPts val="0"/>
              </a:spcAft>
              <a:buClr>
                <a:schemeClr val="dk1"/>
              </a:buClr>
              <a:buSzPct val="100000"/>
              <a:buFont typeface="Arial" charset="0"/>
              <a:buChar char="•"/>
            </a:pPr>
            <a:r>
              <a:rPr lang="en-US" sz="2800" b="1" i="1" u="none" strike="noStrike" cap="none" dirty="0">
                <a:solidFill>
                  <a:schemeClr val="dk1"/>
                </a:solidFill>
                <a:latin typeface="Arial"/>
                <a:ea typeface="Arial"/>
                <a:cs typeface="Arial"/>
                <a:sym typeface="Arial"/>
              </a:rPr>
              <a:t>Overview of Administrative Policies &amp; Procedures</a:t>
            </a:r>
          </a:p>
          <a:p>
            <a:pPr marL="571500" marR="0" lvl="0" indent="-571500" algn="l" rtl="0">
              <a:spcBef>
                <a:spcPts val="640"/>
              </a:spcBef>
              <a:spcAft>
                <a:spcPts val="0"/>
              </a:spcAft>
              <a:buClr>
                <a:schemeClr val="dk1"/>
              </a:buClr>
              <a:buSzPct val="100000"/>
              <a:buFont typeface="Arial" charset="0"/>
              <a:buChar char="•"/>
            </a:pPr>
            <a:r>
              <a:rPr lang="en-US" sz="2800" b="1" i="1" baseline="0" dirty="0">
                <a:solidFill>
                  <a:schemeClr val="dk1"/>
                </a:solidFill>
                <a:latin typeface="Arial"/>
                <a:ea typeface="Arial"/>
                <a:cs typeface="Arial"/>
                <a:sym typeface="Arial"/>
              </a:rPr>
              <a:t>General Procurement Policies &amp; Procedures</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Overview of Human Resources Policies &amp; Procedures</a:t>
            </a:r>
            <a:endParaRPr lang="en-US" sz="2800" b="1" i="1" u="none" strike="noStrike" cap="none"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3200" i="0"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2</a:t>
            </a:r>
          </a:p>
        </p:txBody>
      </p:sp>
    </p:spTree>
    <p:extLst>
      <p:ext uri="{BB962C8B-B14F-4D97-AF65-F5344CB8AC3E}">
        <p14:creationId xmlns:p14="http://schemas.microsoft.com/office/powerpoint/2010/main" val="1260480119"/>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295400" y="914400"/>
            <a:ext cx="7467600" cy="5541372"/>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a:cs typeface="Arial"/>
                <a:sym typeface="Arial"/>
              </a:rPr>
              <a:t>Weighted Evaluation Criteria</a:t>
            </a:r>
          </a:p>
          <a:p>
            <a:pPr marL="285750" marR="0" lvl="0" indent="-285750" rtl="0">
              <a:spcBef>
                <a:spcPts val="640"/>
              </a:spcBef>
              <a:spcAft>
                <a:spcPts val="0"/>
              </a:spcAft>
              <a:buClr>
                <a:schemeClr val="dk1"/>
              </a:buClr>
              <a:buSzPct val="100000"/>
              <a:buFont typeface="Arial" charset="0"/>
              <a:buChar char="•"/>
            </a:pPr>
            <a:endParaRPr lang="en-US" sz="3200" b="1" dirty="0">
              <a:solidFill>
                <a:schemeClr val="dk1"/>
              </a:solidFill>
              <a:latin typeface="Arial"/>
              <a:cs typeface="Arial"/>
              <a:sym typeface="Arial"/>
            </a:endParaRPr>
          </a:p>
          <a:p>
            <a:pPr marL="285750" marR="0" lvl="0" indent="-285750"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Disclose in the RFP</a:t>
            </a:r>
          </a:p>
          <a:p>
            <a:pPr marL="285750" lvl="0" indent="-285750">
              <a:spcBef>
                <a:spcPts val="640"/>
              </a:spcBef>
              <a:buClr>
                <a:schemeClr val="dk1"/>
              </a:buClr>
              <a:buSzPct val="100000"/>
              <a:buFont typeface="Arial" charset="0"/>
              <a:buChar char="•"/>
            </a:pPr>
            <a:r>
              <a:rPr lang="en-US" sz="3200" b="1" i="1" dirty="0">
                <a:solidFill>
                  <a:schemeClr val="dk1"/>
                </a:solidFill>
                <a:latin typeface="Arial"/>
                <a:cs typeface="Arial"/>
                <a:sym typeface="Arial"/>
              </a:rPr>
              <a:t>Address the qualifications necessary to accomplish the scope of work</a:t>
            </a:r>
          </a:p>
          <a:p>
            <a:pPr marL="285750" marR="0" lvl="0" indent="-285750"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Include price as a criteria</a:t>
            </a:r>
          </a:p>
          <a:p>
            <a:pPr marL="285750" marR="0" lvl="0" indent="-285750" rtl="0">
              <a:spcBef>
                <a:spcPts val="640"/>
              </a:spcBef>
              <a:spcAft>
                <a:spcPts val="0"/>
              </a:spcAft>
              <a:buClr>
                <a:schemeClr val="dk1"/>
              </a:buClr>
              <a:buSzPct val="100000"/>
              <a:buFont typeface="Arial" charset="0"/>
              <a:buChar char="•"/>
            </a:pPr>
            <a:r>
              <a:rPr lang="en-US" sz="3200" b="1" i="1" dirty="0">
                <a:solidFill>
                  <a:schemeClr val="dk1"/>
                </a:solidFill>
                <a:latin typeface="Arial"/>
                <a:cs typeface="Arial"/>
                <a:sym typeface="Arial"/>
              </a:rPr>
              <a:t>Weight the criteria</a:t>
            </a:r>
            <a:endParaRPr lang="en-US" b="1" i="1" dirty="0">
              <a:sym typeface="Arial"/>
            </a:endParaRPr>
          </a:p>
          <a:p>
            <a:pPr marL="571500" marR="0" lvl="0" indent="-571500" algn="l" rtl="0">
              <a:spcBef>
                <a:spcPts val="640"/>
              </a:spcBef>
              <a:spcAft>
                <a:spcPts val="0"/>
              </a:spcAft>
              <a:buClr>
                <a:schemeClr val="dk1"/>
              </a:buClr>
              <a:buSzPct val="100000"/>
              <a:buFont typeface="Arial" charset="0"/>
              <a:buChar char="•"/>
            </a:pPr>
            <a:endParaRPr lang="en-US" sz="24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11</a:t>
            </a:r>
          </a:p>
        </p:txBody>
      </p:sp>
    </p:spTree>
    <p:extLst>
      <p:ext uri="{BB962C8B-B14F-4D97-AF65-F5344CB8AC3E}">
        <p14:creationId xmlns:p14="http://schemas.microsoft.com/office/powerpoint/2010/main" val="3482199594"/>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20000" cy="4959096"/>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Advertisement</a:t>
            </a:r>
          </a:p>
          <a:p>
            <a:pPr marR="0" lvl="0" algn="l" rtl="0">
              <a:spcBef>
                <a:spcPts val="640"/>
              </a:spcBef>
              <a:spcAft>
                <a:spcPts val="0"/>
              </a:spcAft>
              <a:buClr>
                <a:schemeClr val="dk1"/>
              </a:buClr>
              <a:buSzPct val="100000"/>
            </a:pPr>
            <a:endParaRPr lang="en-US" sz="3600" b="1" dirty="0">
              <a:solidFill>
                <a:schemeClr val="dk1"/>
              </a:solidFill>
              <a:latin typeface="Arial"/>
              <a:ea typeface="Arial"/>
              <a:cs typeface="Arial"/>
              <a:sym typeface="Arial"/>
            </a:endParaRP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Notice of professional services required published in a newspaper of general circulation,</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Notice sent to firms expressing interest</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Notice in professional organizations</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Notice in small business or DBE publications</a:t>
            </a:r>
            <a:endParaRPr lang="en-US" sz="28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endParaRPr lang="en-US" sz="6600" b="1" i="1" dirty="0">
              <a:solidFill>
                <a:schemeClr val="dk1"/>
              </a:solidFill>
              <a:latin typeface="Monotype Corsiva" panose="03010101010201010101" pitchFamily="66" charset="0"/>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82710331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Evaluation of Proposals</a:t>
            </a:r>
          </a:p>
          <a:p>
            <a:pPr marR="0" lvl="0" algn="l" rtl="0">
              <a:spcBef>
                <a:spcPts val="640"/>
              </a:spcBef>
              <a:spcAft>
                <a:spcPts val="0"/>
              </a:spcAft>
              <a:buClr>
                <a:schemeClr val="dk1"/>
              </a:buClr>
              <a:buSzPct val="100000"/>
            </a:pPr>
            <a:endParaRPr lang="en-US" sz="3600" b="1" dirty="0">
              <a:solidFill>
                <a:schemeClr val="dk1"/>
              </a:solidFill>
              <a:latin typeface="Arial"/>
              <a:ea typeface="Arial"/>
              <a:cs typeface="Arial"/>
              <a:sym typeface="Arial"/>
            </a:endParaRP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Document receipt of proposals</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Screen for responsiveness</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Evaluation by Evaluation Committee</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Short List </a:t>
            </a:r>
          </a:p>
          <a:p>
            <a:pPr marL="457200" marR="0" lvl="0" indent="-4572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Oral Interviews</a:t>
            </a:r>
            <a:endParaRPr lang="en-US" sz="28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endParaRPr lang="en-US" sz="6600" b="1" i="1" dirty="0">
              <a:solidFill>
                <a:schemeClr val="dk1"/>
              </a:solidFill>
              <a:latin typeface="Monotype Corsiva" panose="03010101010201010101" pitchFamily="66" charset="0"/>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14477560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panose="020B0604020202020204" pitchFamily="34" charset="0"/>
                <a:ea typeface="Arial"/>
                <a:cs typeface="Arial" panose="020B0604020202020204" pitchFamily="34" charset="0"/>
                <a:sym typeface="Arial"/>
              </a:rPr>
              <a:t>Evaluation Committee</a:t>
            </a:r>
          </a:p>
          <a:p>
            <a:pPr marR="0" lvl="0" rtl="0">
              <a:spcBef>
                <a:spcPts val="640"/>
              </a:spcBef>
              <a:spcAft>
                <a:spcPts val="0"/>
              </a:spcAft>
              <a:buClr>
                <a:schemeClr val="dk1"/>
              </a:buClr>
              <a:buSzPct val="100000"/>
            </a:pPr>
            <a:endParaRPr lang="en-US" sz="3600" b="1" dirty="0">
              <a:solidFill>
                <a:schemeClr val="dk1"/>
              </a:solidFill>
              <a:latin typeface="Arial" panose="020B0604020202020204" pitchFamily="34" charset="0"/>
              <a:ea typeface="Arial"/>
              <a:cs typeface="Arial" panose="020B0604020202020204" pitchFamily="34" charset="0"/>
              <a:sym typeface="Arial"/>
            </a:endParaRPr>
          </a:p>
          <a:p>
            <a:pPr marL="571500" marR="0" lvl="0" indent="-571500" rtl="0">
              <a:spcBef>
                <a:spcPts val="640"/>
              </a:spcBef>
              <a:spcAft>
                <a:spcPts val="0"/>
              </a:spcAft>
              <a:buClr>
                <a:schemeClr val="dk1"/>
              </a:buClr>
              <a:buSzPct val="100000"/>
              <a:buFont typeface="Arial" charset="0"/>
              <a:buChar char="•"/>
            </a:pPr>
            <a:r>
              <a:rPr lang="en-US" sz="3200" b="1" i="1" dirty="0">
                <a:solidFill>
                  <a:schemeClr val="dk1"/>
                </a:solidFill>
                <a:latin typeface="Arial" panose="020B0604020202020204" pitchFamily="34" charset="0"/>
                <a:ea typeface="Arial"/>
                <a:cs typeface="Arial" panose="020B0604020202020204" pitchFamily="34" charset="0"/>
                <a:sym typeface="Arial"/>
              </a:rPr>
              <a:t>Select Evaluation Committee</a:t>
            </a:r>
          </a:p>
          <a:p>
            <a:pPr marL="571500" marR="0" lvl="0" indent="-571500" rtl="0">
              <a:spcBef>
                <a:spcPts val="640"/>
              </a:spcBef>
              <a:spcAft>
                <a:spcPts val="0"/>
              </a:spcAft>
              <a:buClr>
                <a:schemeClr val="dk1"/>
              </a:buClr>
              <a:buSzPct val="100000"/>
              <a:buFont typeface="Arial" charset="0"/>
              <a:buChar char="•"/>
            </a:pPr>
            <a:r>
              <a:rPr lang="en-US" sz="3200" b="1" i="1" dirty="0">
                <a:solidFill>
                  <a:schemeClr val="dk1"/>
                </a:solidFill>
                <a:latin typeface="Arial" panose="020B0604020202020204" pitchFamily="34" charset="0"/>
                <a:ea typeface="Arial"/>
                <a:cs typeface="Arial" panose="020B0604020202020204" pitchFamily="34" charset="0"/>
                <a:sym typeface="Arial"/>
              </a:rPr>
              <a:t>Committee must include a minimum of 3 evaluators</a:t>
            </a:r>
          </a:p>
          <a:p>
            <a:pPr marL="571500" marR="0" lvl="0" indent="-571500" rtl="0">
              <a:spcBef>
                <a:spcPts val="640"/>
              </a:spcBef>
              <a:spcAft>
                <a:spcPts val="0"/>
              </a:spcAft>
              <a:buClr>
                <a:schemeClr val="dk1"/>
              </a:buClr>
              <a:buSzPct val="100000"/>
              <a:buFont typeface="Arial" charset="0"/>
              <a:buChar char="•"/>
            </a:pPr>
            <a:r>
              <a:rPr lang="en-US" sz="3200" b="1" i="1" dirty="0">
                <a:solidFill>
                  <a:schemeClr val="dk1"/>
                </a:solidFill>
                <a:latin typeface="Arial" panose="020B0604020202020204" pitchFamily="34" charset="0"/>
                <a:ea typeface="Arial"/>
                <a:cs typeface="Arial" panose="020B0604020202020204" pitchFamily="34" charset="0"/>
                <a:sym typeface="Arial"/>
              </a:rPr>
              <a:t>Evaluators must be free of conflicts</a:t>
            </a:r>
          </a:p>
          <a:p>
            <a:pPr marL="571500" marR="0" lvl="0" indent="-571500" rtl="0">
              <a:spcBef>
                <a:spcPts val="640"/>
              </a:spcBef>
              <a:spcAft>
                <a:spcPts val="0"/>
              </a:spcAft>
              <a:buClr>
                <a:schemeClr val="dk1"/>
              </a:buClr>
              <a:buSzPct val="100000"/>
              <a:buFont typeface="Arial" charset="0"/>
              <a:buChar char="•"/>
            </a:pPr>
            <a:r>
              <a:rPr lang="en-US" sz="3200" b="1" i="1" dirty="0">
                <a:solidFill>
                  <a:schemeClr val="dk1"/>
                </a:solidFill>
                <a:latin typeface="Arial" panose="020B0604020202020204" pitchFamily="34" charset="0"/>
                <a:ea typeface="Arial"/>
                <a:cs typeface="Arial" panose="020B0604020202020204" pitchFamily="34" charset="0"/>
                <a:sym typeface="Arial"/>
              </a:rPr>
              <a:t>Evaluators must be able to assess technical capabilities</a:t>
            </a:r>
          </a:p>
          <a:p>
            <a:pPr marR="0" lvl="0" rtl="0">
              <a:spcBef>
                <a:spcPts val="640"/>
              </a:spcBef>
              <a:spcAft>
                <a:spcPts val="0"/>
              </a:spcAft>
              <a:buClr>
                <a:schemeClr val="dk1"/>
              </a:buClr>
              <a:buSzPct val="100000"/>
            </a:pPr>
            <a:endParaRPr lang="en-US" sz="3600" b="1" dirty="0">
              <a:solidFill>
                <a:schemeClr val="dk1"/>
              </a:solidFill>
              <a:latin typeface="Arial" panose="020B0604020202020204" pitchFamily="34" charset="0"/>
              <a:ea typeface="Arial"/>
              <a:cs typeface="Arial" panose="020B0604020202020204" pitchFamily="34" charset="0"/>
              <a:sym typeface="Arial"/>
            </a:endParaRPr>
          </a:p>
          <a:p>
            <a:pPr marR="0" lvl="0" rtl="0">
              <a:spcBef>
                <a:spcPts val="640"/>
              </a:spcBef>
              <a:spcAft>
                <a:spcPts val="0"/>
              </a:spcAft>
              <a:buClr>
                <a:schemeClr val="dk1"/>
              </a:buClr>
              <a:buSzPct val="100000"/>
            </a:pPr>
            <a:endParaRPr lang="en-US" sz="3600" b="1" i="1" dirty="0">
              <a:solidFill>
                <a:schemeClr val="dk1"/>
              </a:solidFill>
              <a:latin typeface="Arial" panose="020B0604020202020204" pitchFamily="34" charset="0"/>
              <a:ea typeface="Arial"/>
              <a:cs typeface="Arial" panose="020B0604020202020204" pitchFamily="34" charset="0"/>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88085023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20000" cy="5549538"/>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panose="020B0604020202020204" pitchFamily="34" charset="0"/>
                <a:ea typeface="Arial"/>
                <a:cs typeface="Arial" panose="020B0604020202020204" pitchFamily="34" charset="0"/>
                <a:sym typeface="Arial"/>
              </a:rPr>
              <a:t>Evaluation &amp; Selection</a:t>
            </a:r>
          </a:p>
          <a:p>
            <a:pPr marR="0" lvl="0" rtl="0">
              <a:spcBef>
                <a:spcPts val="640"/>
              </a:spcBef>
              <a:spcAft>
                <a:spcPts val="0"/>
              </a:spcAft>
              <a:buClr>
                <a:schemeClr val="dk1"/>
              </a:buClr>
              <a:buSzPct val="100000"/>
            </a:pPr>
            <a:endParaRPr lang="en-US" sz="2800" b="1" dirty="0">
              <a:solidFill>
                <a:schemeClr val="dk1"/>
              </a:solidFill>
              <a:latin typeface="Arial" panose="020B0604020202020204" pitchFamily="34" charset="0"/>
              <a:ea typeface="Arial"/>
              <a:cs typeface="Arial" panose="020B0604020202020204" pitchFamily="34" charset="0"/>
              <a:sym typeface="Arial"/>
            </a:endParaRP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Score sheets provided to evaluation panel reflect criteria consistent with language in RFP.</a:t>
            </a: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Completed score sheets are signed and dated.</a:t>
            </a: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Scores are compiled by Contract Administrator.</a:t>
            </a: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Develop short list if interviewing. If not, finalize ranking of top three firms.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08220342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20000" cy="5549538"/>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panose="020B0604020202020204" pitchFamily="34" charset="0"/>
                <a:ea typeface="Arial"/>
                <a:cs typeface="Arial" panose="020B0604020202020204" pitchFamily="34" charset="0"/>
                <a:sym typeface="Arial"/>
              </a:rPr>
              <a:t>Evaluation &amp; Selection</a:t>
            </a:r>
          </a:p>
          <a:p>
            <a:pPr marR="0" lvl="0" rtl="0">
              <a:spcBef>
                <a:spcPts val="640"/>
              </a:spcBef>
              <a:spcAft>
                <a:spcPts val="0"/>
              </a:spcAft>
              <a:buClr>
                <a:schemeClr val="dk1"/>
              </a:buClr>
              <a:buSzPct val="100000"/>
            </a:pPr>
            <a:endParaRPr lang="en-US" sz="2800" b="1" dirty="0">
              <a:solidFill>
                <a:schemeClr val="dk1"/>
              </a:solidFill>
              <a:latin typeface="Arial" panose="020B0604020202020204" pitchFamily="34" charset="0"/>
              <a:ea typeface="Arial"/>
              <a:cs typeface="Arial" panose="020B0604020202020204" pitchFamily="34" charset="0"/>
              <a:sym typeface="Arial"/>
            </a:endParaRP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Inform all firms of short list or final ranking</a:t>
            </a: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Perform reference checks</a:t>
            </a:r>
          </a:p>
          <a:p>
            <a:pPr marL="571500" marR="0" lvl="0" indent="-571500" rtl="0">
              <a:spcBef>
                <a:spcPts val="640"/>
              </a:spcBef>
              <a:spcAft>
                <a:spcPts val="0"/>
              </a:spcAft>
              <a:buClr>
                <a:schemeClr val="dk1"/>
              </a:buClr>
              <a:buSzPct val="100000"/>
              <a:buFont typeface="Arial" charset="0"/>
              <a:buChar char="•"/>
            </a:pPr>
            <a:r>
              <a:rPr lang="en-US" sz="2800" b="1" i="1" dirty="0">
                <a:solidFill>
                  <a:schemeClr val="dk1"/>
                </a:solidFill>
                <a:latin typeface="Arial" panose="020B0604020202020204" pitchFamily="34" charset="0"/>
                <a:ea typeface="Arial"/>
                <a:cs typeface="Arial" panose="020B0604020202020204" pitchFamily="34" charset="0"/>
                <a:sym typeface="Arial"/>
              </a:rPr>
              <a:t>If interviewing, document evaluations on score sheets, signed and dated by all evaluators.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407091413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20000" cy="5549538"/>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panose="020B0604020202020204" pitchFamily="34" charset="0"/>
                <a:ea typeface="Arial"/>
                <a:cs typeface="Arial" panose="020B0604020202020204" pitchFamily="34" charset="0"/>
                <a:sym typeface="Arial"/>
              </a:rPr>
              <a:t>Selection &amp; Award</a:t>
            </a:r>
          </a:p>
          <a:p>
            <a:pPr marR="0" lvl="0" rtl="0">
              <a:spcBef>
                <a:spcPts val="640"/>
              </a:spcBef>
              <a:spcAft>
                <a:spcPts val="0"/>
              </a:spcAft>
              <a:buClr>
                <a:schemeClr val="dk1"/>
              </a:buClr>
              <a:buSzPct val="100000"/>
            </a:pPr>
            <a:endParaRPr lang="en-US" sz="4000" b="1" dirty="0">
              <a:solidFill>
                <a:schemeClr val="dk1"/>
              </a:solidFill>
              <a:latin typeface="Arial" panose="020B0604020202020204" pitchFamily="34" charset="0"/>
              <a:ea typeface="Arial"/>
              <a:cs typeface="Arial" panose="020B0604020202020204" pitchFamily="34" charset="0"/>
              <a:sym typeface="Arial"/>
            </a:endParaRPr>
          </a:p>
          <a:p>
            <a:pPr marL="571500" marR="0" lvl="0" indent="-571500" rtl="0">
              <a:spcBef>
                <a:spcPts val="640"/>
              </a:spcBef>
              <a:spcAft>
                <a:spcPts val="0"/>
              </a:spcAft>
              <a:buClr>
                <a:schemeClr val="dk1"/>
              </a:buClr>
              <a:buSzPct val="100000"/>
              <a:buFont typeface="Arial" charset="0"/>
              <a:buChar char="•"/>
            </a:pPr>
            <a:r>
              <a:rPr lang="en-US" sz="3200" b="1" dirty="0">
                <a:solidFill>
                  <a:schemeClr val="dk1"/>
                </a:solidFill>
                <a:latin typeface="Arial" panose="020B0604020202020204" pitchFamily="34" charset="0"/>
                <a:ea typeface="Arial"/>
                <a:cs typeface="Arial" panose="020B0604020202020204" pitchFamily="34" charset="0"/>
                <a:sym typeface="Arial"/>
              </a:rPr>
              <a:t>Analyze any cost variance of 10% or more from original ICE</a:t>
            </a:r>
          </a:p>
          <a:p>
            <a:pPr marL="571500" marR="0" lvl="0" indent="-571500" rtl="0">
              <a:spcBef>
                <a:spcPts val="640"/>
              </a:spcBef>
              <a:spcAft>
                <a:spcPts val="0"/>
              </a:spcAft>
              <a:buClr>
                <a:schemeClr val="dk1"/>
              </a:buClr>
              <a:buSzPct val="100000"/>
              <a:buFont typeface="Arial" charset="0"/>
              <a:buChar char="•"/>
            </a:pPr>
            <a:r>
              <a:rPr lang="en-US" sz="3200" b="1" dirty="0">
                <a:solidFill>
                  <a:schemeClr val="dk1"/>
                </a:solidFill>
                <a:latin typeface="Arial" panose="020B0604020202020204" pitchFamily="34" charset="0"/>
                <a:ea typeface="Arial"/>
                <a:cs typeface="Arial" panose="020B0604020202020204" pitchFamily="34" charset="0"/>
                <a:sym typeface="Arial"/>
              </a:rPr>
              <a:t>Determine if variance is reasonable</a:t>
            </a:r>
          </a:p>
          <a:p>
            <a:pPr marL="571500" marR="0" lvl="0" indent="-571500" rtl="0">
              <a:spcBef>
                <a:spcPts val="640"/>
              </a:spcBef>
              <a:spcAft>
                <a:spcPts val="0"/>
              </a:spcAft>
              <a:buClr>
                <a:schemeClr val="dk1"/>
              </a:buClr>
              <a:buSzPct val="100000"/>
              <a:buFont typeface="Arial" charset="0"/>
              <a:buChar char="•"/>
            </a:pPr>
            <a:r>
              <a:rPr lang="en-US" sz="3200" b="1" dirty="0">
                <a:solidFill>
                  <a:schemeClr val="dk1"/>
                </a:solidFill>
                <a:latin typeface="Arial" panose="020B0604020202020204" pitchFamily="34" charset="0"/>
                <a:ea typeface="Arial"/>
                <a:cs typeface="Arial" panose="020B0604020202020204" pitchFamily="34" charset="0"/>
                <a:sym typeface="Arial"/>
              </a:rPr>
              <a:t>Document basis for decision</a:t>
            </a:r>
          </a:p>
          <a:p>
            <a:pPr marL="571500" marR="0" lvl="0" indent="-571500" rtl="0">
              <a:spcBef>
                <a:spcPts val="640"/>
              </a:spcBef>
              <a:spcAft>
                <a:spcPts val="0"/>
              </a:spcAft>
              <a:buClr>
                <a:schemeClr val="dk1"/>
              </a:buClr>
              <a:buSzPct val="100000"/>
              <a:buFont typeface="Arial" charset="0"/>
              <a:buChar char="•"/>
            </a:pPr>
            <a:r>
              <a:rPr lang="en-US" sz="3200" b="1" dirty="0">
                <a:solidFill>
                  <a:schemeClr val="dk1"/>
                </a:solidFill>
                <a:latin typeface="Arial" panose="020B0604020202020204" pitchFamily="34" charset="0"/>
                <a:ea typeface="Arial"/>
                <a:cs typeface="Arial" panose="020B0604020202020204" pitchFamily="34" charset="0"/>
                <a:sym typeface="Arial"/>
              </a:rPr>
              <a:t>Finalize contract</a:t>
            </a:r>
          </a:p>
          <a:p>
            <a:pPr marL="571500" marR="0" lvl="0" indent="-571500" rtl="0">
              <a:spcBef>
                <a:spcPts val="640"/>
              </a:spcBef>
              <a:spcAft>
                <a:spcPts val="0"/>
              </a:spcAft>
              <a:buClr>
                <a:schemeClr val="dk1"/>
              </a:buClr>
              <a:buSzPct val="100000"/>
              <a:buFont typeface="Arial" charset="0"/>
              <a:buChar char="•"/>
            </a:pPr>
            <a:r>
              <a:rPr lang="en-US" sz="3200" b="1" dirty="0">
                <a:solidFill>
                  <a:schemeClr val="dk1"/>
                </a:solidFill>
                <a:latin typeface="Arial" panose="020B0604020202020204" pitchFamily="34" charset="0"/>
                <a:ea typeface="Arial"/>
                <a:cs typeface="Arial" panose="020B0604020202020204" pitchFamily="34" charset="0"/>
                <a:sym typeface="Arial"/>
              </a:rPr>
              <a:t>Document any negotiated changes</a:t>
            </a:r>
          </a:p>
          <a:p>
            <a:pPr marL="571500" marR="0" lvl="0" indent="-571500" rtl="0">
              <a:spcBef>
                <a:spcPts val="640"/>
              </a:spcBef>
              <a:spcAft>
                <a:spcPts val="0"/>
              </a:spcAft>
              <a:buClr>
                <a:schemeClr val="dk1"/>
              </a:buClr>
              <a:buSzPct val="100000"/>
              <a:buFont typeface="Arial" charset="0"/>
              <a:buChar char="•"/>
            </a:pPr>
            <a:endParaRPr lang="en-US" sz="3200" b="1" dirty="0">
              <a:solidFill>
                <a:schemeClr val="dk1"/>
              </a:solidFill>
              <a:latin typeface="Arial" panose="020B0604020202020204" pitchFamily="34" charset="0"/>
              <a:ea typeface="Arial"/>
              <a:cs typeface="Arial" panose="020B0604020202020204" pitchFamily="34" charset="0"/>
              <a:sym typeface="Arial"/>
            </a:endParaRPr>
          </a:p>
          <a:p>
            <a:pPr marR="0" lvl="0" rtl="0">
              <a:spcBef>
                <a:spcPts val="640"/>
              </a:spcBef>
              <a:spcAft>
                <a:spcPts val="0"/>
              </a:spcAft>
              <a:buClr>
                <a:schemeClr val="dk1"/>
              </a:buClr>
              <a:buSzPct val="100000"/>
            </a:pPr>
            <a:endParaRPr lang="en-US" sz="2800" b="1" dirty="0">
              <a:solidFill>
                <a:schemeClr val="dk1"/>
              </a:solidFill>
              <a:latin typeface="Arial" panose="020B0604020202020204" pitchFamily="34" charset="0"/>
              <a:ea typeface="Arial"/>
              <a:cs typeface="Arial" panose="020B0604020202020204" pitchFamily="34" charset="0"/>
              <a:sym typeface="Arial"/>
            </a:endParaRPr>
          </a:p>
          <a:p>
            <a:pPr marL="571500" marR="0" lvl="0" indent="-571500" rtl="0">
              <a:spcBef>
                <a:spcPts val="640"/>
              </a:spcBef>
              <a:spcAft>
                <a:spcPts val="0"/>
              </a:spcAft>
              <a:buClr>
                <a:schemeClr val="dk1"/>
              </a:buClr>
              <a:buSzPct val="100000"/>
              <a:buFont typeface="Arial" charset="0"/>
              <a:buChar char="•"/>
            </a:pPr>
            <a:endParaRPr lang="en-US" sz="2800" b="1" i="1" dirty="0">
              <a:solidFill>
                <a:schemeClr val="dk1"/>
              </a:solidFill>
              <a:latin typeface="Arial" panose="020B0604020202020204" pitchFamily="34" charset="0"/>
              <a:ea typeface="Arial"/>
              <a:cs typeface="Arial" panose="020B0604020202020204" pitchFamily="34" charset="0"/>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970740487"/>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4000" b="1" i="1" dirty="0">
                <a:solidFill>
                  <a:schemeClr val="dk1"/>
                </a:solidFill>
                <a:latin typeface="Arial"/>
                <a:ea typeface="Arial"/>
                <a:cs typeface="Arial"/>
                <a:sym typeface="Arial"/>
              </a:rPr>
              <a:t>Award of Contract</a:t>
            </a:r>
          </a:p>
          <a:p>
            <a:pPr marR="0" lvl="0" algn="l" rtl="0">
              <a:spcBef>
                <a:spcPts val="640"/>
              </a:spcBef>
              <a:spcAft>
                <a:spcPts val="0"/>
              </a:spcAft>
              <a:buClr>
                <a:schemeClr val="dk1"/>
              </a:buClr>
              <a:buSzPct val="100000"/>
            </a:pPr>
            <a:endParaRPr lang="en-US" sz="40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ea typeface="Arial"/>
                <a:cs typeface="Arial"/>
                <a:sym typeface="Arial"/>
              </a:rPr>
              <a:t>Document contract approver action</a:t>
            </a: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ea typeface="Arial"/>
                <a:cs typeface="Arial"/>
                <a:sym typeface="Arial"/>
              </a:rPr>
              <a:t>Sign the contract</a:t>
            </a:r>
          </a:p>
          <a:p>
            <a:pPr marL="571500" marR="0" lvl="0" indent="-571500" algn="l" rtl="0">
              <a:spcBef>
                <a:spcPts val="640"/>
              </a:spcBef>
              <a:spcAft>
                <a:spcPts val="0"/>
              </a:spcAft>
              <a:buClr>
                <a:schemeClr val="dk1"/>
              </a:buClr>
              <a:buSzPct val="100000"/>
              <a:buFont typeface="Arial" charset="0"/>
              <a:buChar char="•"/>
            </a:pPr>
            <a:r>
              <a:rPr lang="en-US" sz="3200" b="1" i="1" dirty="0">
                <a:solidFill>
                  <a:schemeClr val="dk1"/>
                </a:solidFill>
                <a:latin typeface="Arial"/>
                <a:ea typeface="Arial"/>
                <a:cs typeface="Arial"/>
                <a:sym typeface="Arial"/>
              </a:rPr>
              <a:t>Issue Notice to Proceed to Consultant</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endParaRPr lang="en-US" sz="6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32422522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3600" b="1" dirty="0">
                <a:solidFill>
                  <a:schemeClr val="dk1"/>
                </a:solidFill>
                <a:latin typeface="Arial"/>
                <a:ea typeface="Arial"/>
                <a:cs typeface="Arial"/>
                <a:sym typeface="Arial"/>
              </a:rPr>
              <a:t>Document</a:t>
            </a:r>
          </a:p>
          <a:p>
            <a:pPr marR="0" lvl="0" algn="ctr" rtl="0">
              <a:spcBef>
                <a:spcPts val="640"/>
              </a:spcBef>
              <a:spcAft>
                <a:spcPts val="0"/>
              </a:spcAft>
              <a:buClr>
                <a:schemeClr val="dk1"/>
              </a:buClr>
              <a:buSzPct val="100000"/>
            </a:pPr>
            <a:r>
              <a:rPr lang="en-US" sz="4800" b="1" i="1" dirty="0">
                <a:solidFill>
                  <a:schemeClr val="dk1"/>
                </a:solidFill>
                <a:latin typeface="Arial"/>
                <a:ea typeface="Arial"/>
                <a:cs typeface="Arial"/>
                <a:sym typeface="Arial"/>
              </a:rPr>
              <a:t>Document </a:t>
            </a:r>
          </a:p>
          <a:p>
            <a:pPr marR="0" lvl="0" algn="ctr" rtl="0">
              <a:spcBef>
                <a:spcPts val="640"/>
              </a:spcBef>
              <a:spcAft>
                <a:spcPts val="0"/>
              </a:spcAft>
              <a:buClr>
                <a:schemeClr val="dk1"/>
              </a:buClr>
              <a:buSzPct val="100000"/>
            </a:pPr>
            <a:r>
              <a:rPr lang="en-US" sz="6000" b="1">
                <a:solidFill>
                  <a:schemeClr val="dk1"/>
                </a:solidFill>
                <a:latin typeface="Arial"/>
                <a:ea typeface="Arial"/>
                <a:cs typeface="Arial"/>
                <a:sym typeface="Arial"/>
              </a:rPr>
              <a:t>Document!</a:t>
            </a:r>
            <a:endParaRPr lang="en-US" sz="6000" b="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719193728"/>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4000" b="1" i="1" dirty="0">
                <a:solidFill>
                  <a:schemeClr val="dk1"/>
                </a:solidFill>
                <a:latin typeface="Arial"/>
                <a:ea typeface="Arial"/>
                <a:cs typeface="Arial"/>
                <a:sym typeface="Arial"/>
              </a:rPr>
              <a:t>Overview of Human Resources Policies &amp; Procedures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275894324"/>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399" y="1224256"/>
            <a:ext cx="7313699" cy="5570936"/>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Purpose of the Administrative Support Guidebook</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2800" b="1" i="1" u="none" strike="noStrike" cap="none" dirty="0">
                <a:solidFill>
                  <a:schemeClr val="dk1"/>
                </a:solidFill>
                <a:latin typeface="Arial"/>
                <a:ea typeface="Arial"/>
                <a:cs typeface="Arial"/>
                <a:sym typeface="Arial"/>
              </a:rPr>
              <a:t>To provide </a:t>
            </a:r>
            <a:r>
              <a:rPr lang="en-US" sz="2800" b="1" i="1" dirty="0">
                <a:solidFill>
                  <a:schemeClr val="dk1"/>
                </a:solidFill>
                <a:latin typeface="Arial"/>
                <a:ea typeface="Arial"/>
                <a:cs typeface="Arial"/>
                <a:sym typeface="Arial"/>
              </a:rPr>
              <a:t>a resource and a framework for rural agencies to understand and develop necessary administrative policies and procedures to comply with state and federal funding requirements.</a:t>
            </a:r>
            <a:endParaRPr lang="en-US" sz="2800" b="1" i="1" u="none" strike="noStrike" cap="none"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3200" i="0"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0"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4</a:t>
            </a:r>
          </a:p>
        </p:txBody>
      </p:sp>
    </p:spTree>
    <p:extLst>
      <p:ext uri="{BB962C8B-B14F-4D97-AF65-F5344CB8AC3E}">
        <p14:creationId xmlns:p14="http://schemas.microsoft.com/office/powerpoint/2010/main" val="3178832028"/>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Definition of Personnel Policies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Preplanned courses of action establishing a guide to work toward acceptable outcomes &amp; objectives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Rules that govern how to deal with human resources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Guidelines to decision making that keep the system as fair &amp; unbiased as possible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Outline of employee conduct within a broad framework that reflects the intentions &amp;n goals of management</a:t>
            </a:r>
          </a:p>
          <a:p>
            <a:pPr marL="571500" marR="0" lvl="0" indent="-571500" rtl="0">
              <a:spcBef>
                <a:spcPts val="640"/>
              </a:spcBef>
              <a:spcAft>
                <a:spcPts val="0"/>
              </a:spcAft>
              <a:buClr>
                <a:schemeClr val="dk1"/>
              </a:buClr>
              <a:buSzPct val="100000"/>
              <a:buFont typeface="Arial" panose="020B0604020202020204" pitchFamily="34" charset="0"/>
              <a:buChar char="•"/>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03761813"/>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060704"/>
            <a:ext cx="7607808" cy="5364588"/>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Benefits of Thoughtfully Conceived Personnel Policies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Provide consistency</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Assist in optimal employee/job matches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Increase the likelihood of following state &amp; federal rules &amp; guidelines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5320702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Personnel Policies Provide Consistency</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Provide a framework for uniform &amp; consistent administration of human resources matters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Help employees understand the reasoning behind decisions &amp; prevent favoritism – real or perceived</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Document significant human resources related processes &amp; procedures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805124515"/>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Personnel Policies Assist in Optimal Employee/Job Matches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Helps match each employee with the appropriate position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Outlines professional training</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Provides incentive &amp; recognition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Helps employees perform at their best &amp; work toward career goals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55584809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Personnel Policies Increase the Likelihood of Following State &amp; Federal Rules &amp; Guidelines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Helps reduce lawsuits &amp; fines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220468626"/>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In General, Personnel Policies Cover Three General Areas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Employer expectations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Employee expectations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Administrative issues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57716926"/>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Employer Expectations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Attendance</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Punctuality</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Time off</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Job requirements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Other items such as remote work, Internet use, drug policies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441174750"/>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Employee Expectations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Compensation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Sexual harassment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Privacy rights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Equal opportunity employment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Grievance procedures</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4011021408"/>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Administrative Issues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Changes to personal policies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Disclaimers</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200475739"/>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Creation of Personnel Policies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Develop a format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Involve management, supervisors &amp; employees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Consider past policies, management styles &amp; employee challenges</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76465516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399" y="1224256"/>
            <a:ext cx="7313699" cy="5570936"/>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Overview of Administrative Policies &amp; Procedures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Conflict of Interest Code</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Records Management &amp; Retention</a:t>
            </a:r>
          </a:p>
          <a:p>
            <a:pPr marL="571500" marR="0" lvl="0" indent="-571500" algn="l" rtl="0">
              <a:spcBef>
                <a:spcPts val="640"/>
              </a:spcBef>
              <a:spcAft>
                <a:spcPts val="0"/>
              </a:spcAft>
              <a:buClr>
                <a:schemeClr val="dk1"/>
              </a:buClr>
              <a:buSzPct val="100000"/>
              <a:buFont typeface="Arial" charset="0"/>
              <a:buChar char="•"/>
            </a:pPr>
            <a:r>
              <a:rPr lang="en-US" sz="2800" b="1" i="1" u="none" strike="noStrike" cap="none" dirty="0">
                <a:solidFill>
                  <a:schemeClr val="dk1"/>
                </a:solidFill>
                <a:latin typeface="Arial"/>
                <a:ea typeface="Arial"/>
                <a:cs typeface="Arial"/>
                <a:sym typeface="Arial"/>
              </a:rPr>
              <a:t>Travel Policies</a:t>
            </a:r>
          </a:p>
          <a:p>
            <a:pPr marL="571500" marR="0" lvl="0" indent="-571500" algn="l" rtl="0">
              <a:spcBef>
                <a:spcPts val="640"/>
              </a:spcBef>
              <a:spcAft>
                <a:spcPts val="0"/>
              </a:spcAft>
              <a:buClr>
                <a:schemeClr val="dk1"/>
              </a:buClr>
              <a:buSzPct val="100000"/>
              <a:buFont typeface="Arial" charset="0"/>
              <a:buChar char="•"/>
            </a:pPr>
            <a:r>
              <a:rPr lang="en-US" sz="2800" b="1" i="1" baseline="0" dirty="0">
                <a:solidFill>
                  <a:schemeClr val="dk1"/>
                </a:solidFill>
                <a:latin typeface="Arial"/>
                <a:ea typeface="Arial"/>
                <a:cs typeface="Arial"/>
                <a:sym typeface="Arial"/>
              </a:rPr>
              <a:t>Whistleblower’s Complaint Process</a:t>
            </a:r>
          </a:p>
          <a:p>
            <a:pPr marL="571500" marR="0" lvl="0" indent="-571500" algn="l" rtl="0">
              <a:spcBef>
                <a:spcPts val="640"/>
              </a:spcBef>
              <a:spcAft>
                <a:spcPts val="0"/>
              </a:spcAft>
              <a:buClr>
                <a:schemeClr val="dk1"/>
              </a:buClr>
              <a:buSzPct val="100000"/>
              <a:buFont typeface="Arial" charset="0"/>
              <a:buChar char="•"/>
            </a:pPr>
            <a:r>
              <a:rPr lang="en-US" sz="2800" b="1" i="1" dirty="0">
                <a:solidFill>
                  <a:schemeClr val="dk1"/>
                </a:solidFill>
                <a:latin typeface="Arial"/>
                <a:ea typeface="Arial"/>
                <a:cs typeface="Arial"/>
                <a:sym typeface="Arial"/>
              </a:rPr>
              <a:t>Accounting System Requirements</a:t>
            </a:r>
            <a:endParaRPr lang="en-US" sz="2800" b="1" i="1" u="none" strike="noStrike" cap="none"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3200" i="0"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5</a:t>
            </a:r>
          </a:p>
        </p:txBody>
      </p:sp>
    </p:spTree>
    <p:extLst>
      <p:ext uri="{BB962C8B-B14F-4D97-AF65-F5344CB8AC3E}">
        <p14:creationId xmlns:p14="http://schemas.microsoft.com/office/powerpoint/2010/main" val="315018613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Implementation of Personnel Policies</a:t>
            </a: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Communicate throughout the agency</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Make personnel policies easily accessible</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Document employee receipt, training &amp; understanding</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31221268"/>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2400" b="1" i="1" dirty="0">
                <a:solidFill>
                  <a:schemeClr val="dk1"/>
                </a:solidFill>
                <a:latin typeface="Arial"/>
                <a:ea typeface="Arial"/>
                <a:cs typeface="Arial"/>
                <a:sym typeface="Arial"/>
              </a:rPr>
              <a:t>Framework of Personnel Policy Document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Responsibilities/ Authorities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Employment Practices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Agency Standards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Employee Benefits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Time Off</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Pay Practices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Employer Discipline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Grievance Procedures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Classification &amp; Pay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Professional Development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Employee Separation</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449786385"/>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Responsibilities/Authorities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Authority of Executive Director</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Delegation of Authority of the Executive Director</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EEO Officer</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Human Resources Manager</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423572830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2600" b="1" i="1" dirty="0">
                <a:solidFill>
                  <a:schemeClr val="dk1"/>
                </a:solidFill>
                <a:latin typeface="Arial"/>
                <a:ea typeface="Arial"/>
                <a:cs typeface="Arial"/>
                <a:sym typeface="Arial"/>
              </a:rPr>
              <a:t>Employment Practices</a:t>
            </a: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Appointment </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Competitive Recruitments &amp; Exceptions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Disability &amp; Accommodation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Employment Checks/Verifications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Nepotism</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Equal Employment Opportunity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Immigration Law Compliance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Probationary Periods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Recruitment Tests &amp; Lists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Religious Accommodation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Part-time Employees</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760676010"/>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Agency Standards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Conflict of Interest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Standard of Conduct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Discrimination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Drug &amp; Alcohol-Free Workplace/Substance Abuse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Employee Travel</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Gifts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Harassment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Outside Employment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Workplace Violence Prevention</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342393066"/>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Employee Benefits Overview</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Health, Dental, Vision, Life Insurance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Deferred Compensation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COBRA</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Disability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Employee Assistance Program</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Retirement, including Social Security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Worker’s Compensation</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875537585"/>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1600200" y="990600"/>
            <a:ext cx="6922008" cy="54346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Time Off</a:t>
            </a: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Vacation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Sick Leave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Holidays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Administrative Leave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Bereavement Leave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Catastrophic Leave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Disability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FMLA</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Parental Leave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Time without Pay</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78836746"/>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200" b="1" i="1" dirty="0">
                <a:solidFill>
                  <a:schemeClr val="dk1"/>
                </a:solidFill>
                <a:latin typeface="Arial"/>
                <a:ea typeface="Arial"/>
                <a:cs typeface="Arial"/>
                <a:sym typeface="Arial"/>
              </a:rPr>
              <a:t>Compensation Practices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Compensatory Time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Merit Increases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Overtime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Pay Periods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Payday</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Payroll Deductions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Time Reporting</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818372324"/>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Employee Discipline</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Causes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Actions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Procedures</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658903593"/>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Grievance Procedures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Good Faith Requirement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Exclusions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Deadlines</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96805719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399" y="1224256"/>
            <a:ext cx="7313699" cy="5570936"/>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endParaRPr lang="en-US" sz="32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4800" b="1" u="none" strike="noStrike" cap="none" dirty="0">
                <a:solidFill>
                  <a:schemeClr val="dk1"/>
                </a:solidFill>
                <a:latin typeface="Arial"/>
                <a:ea typeface="Arial"/>
                <a:cs typeface="Arial"/>
                <a:sym typeface="Arial"/>
              </a:rPr>
              <a:t>Standard of</a:t>
            </a:r>
          </a:p>
          <a:p>
            <a:pPr marR="0" lvl="0" algn="ctr" rtl="0">
              <a:spcBef>
                <a:spcPts val="640"/>
              </a:spcBef>
              <a:spcAft>
                <a:spcPts val="0"/>
              </a:spcAft>
              <a:buClr>
                <a:schemeClr val="dk1"/>
              </a:buClr>
              <a:buSzPct val="100000"/>
            </a:pPr>
            <a:r>
              <a:rPr lang="en-US" sz="4800" b="1" dirty="0">
                <a:solidFill>
                  <a:schemeClr val="dk1"/>
                </a:solidFill>
                <a:latin typeface="Arial"/>
                <a:ea typeface="Arial"/>
                <a:cs typeface="Arial"/>
                <a:sym typeface="Arial"/>
              </a:rPr>
              <a:t>Conduct</a:t>
            </a:r>
            <a:endParaRPr lang="en-US" sz="4800" b="1" u="none" strike="noStrike" cap="none"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3200" i="0"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6</a:t>
            </a:r>
          </a:p>
        </p:txBody>
      </p:sp>
    </p:spTree>
    <p:extLst>
      <p:ext uri="{BB962C8B-B14F-4D97-AF65-F5344CB8AC3E}">
        <p14:creationId xmlns:p14="http://schemas.microsoft.com/office/powerpoint/2010/main" val="1480698389"/>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Classification &amp; Pay</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Classification Plan</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Salary Range Table</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Class Specifications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Compensation Program</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Job Descriptions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Promotions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Demotions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400" dirty="0">
                <a:solidFill>
                  <a:schemeClr val="dk1"/>
                </a:solidFill>
                <a:latin typeface="Arial"/>
                <a:ea typeface="Arial"/>
                <a:cs typeface="Arial"/>
                <a:sym typeface="Arial"/>
              </a:rPr>
              <a:t>Reclassifications</a:t>
            </a: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1119343320"/>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Professional Development</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Education Assistance</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Licenses, Certifications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Performance Evaluations &amp; Improvement Plans</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Professional Education &amp; Tuition Reimbursement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Professional Membership</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294117394"/>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Employee Separation</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COBRA</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Dismissal</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Layoff</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Resignation</a:t>
            </a:r>
          </a:p>
          <a:p>
            <a:pPr marR="0" lvl="0" rtl="0">
              <a:spcBef>
                <a:spcPts val="640"/>
              </a:spcBef>
              <a:spcAft>
                <a:spcPts val="0"/>
              </a:spcAft>
              <a:buClr>
                <a:schemeClr val="dk1"/>
              </a:buClr>
              <a:buSzPct val="100000"/>
            </a:pPr>
            <a:endParaRPr lang="en-US" sz="28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161788549"/>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Supplementary Policies</a:t>
            </a:r>
          </a:p>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2800" b="1" dirty="0">
                <a:solidFill>
                  <a:schemeClr val="dk1"/>
                </a:solidFill>
                <a:latin typeface="Arial"/>
                <a:ea typeface="Arial"/>
                <a:cs typeface="Arial"/>
                <a:sym typeface="Arial"/>
              </a:rPr>
              <a:t>Subjects that require enhanced direction &amp; emphasis</a:t>
            </a:r>
          </a:p>
          <a:p>
            <a:pPr marR="0" lvl="0" algn="l" rtl="0">
              <a:spcBef>
                <a:spcPts val="640"/>
              </a:spcBef>
              <a:spcAft>
                <a:spcPts val="0"/>
              </a:spcAft>
              <a:buClr>
                <a:schemeClr val="dk1"/>
              </a:buClr>
              <a:buSzPct val="100000"/>
            </a:pPr>
            <a:endParaRPr lang="en-US" sz="2400" b="1" i="1"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Standard of Conduct</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Discrimination &amp; Harassment Prevention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Work-Place Violence Prevention</a:t>
            </a:r>
          </a:p>
          <a:p>
            <a:pPr marL="457200" marR="0" lvl="0" indent="-457200" rtl="0">
              <a:spcBef>
                <a:spcPts val="640"/>
              </a:spcBef>
              <a:spcAft>
                <a:spcPts val="0"/>
              </a:spcAft>
              <a:buClr>
                <a:schemeClr val="dk1"/>
              </a:buClr>
              <a:buSzPct val="100000"/>
              <a:buFont typeface="Arial" panose="020B0604020202020204" pitchFamily="34" charset="0"/>
              <a:buChar char="•"/>
            </a:pPr>
            <a:r>
              <a:rPr lang="en-US" sz="2800" dirty="0">
                <a:solidFill>
                  <a:schemeClr val="dk1"/>
                </a:solidFill>
                <a:latin typeface="Arial"/>
                <a:ea typeface="Arial"/>
                <a:cs typeface="Arial"/>
                <a:sym typeface="Arial"/>
              </a:rPr>
              <a:t>FMLA</a:t>
            </a:r>
          </a:p>
          <a:p>
            <a:pPr marR="0" lvl="0" rtl="0">
              <a:spcBef>
                <a:spcPts val="640"/>
              </a:spcBef>
              <a:spcAft>
                <a:spcPts val="0"/>
              </a:spcAft>
              <a:buClr>
                <a:schemeClr val="dk1"/>
              </a:buClr>
              <a:buSzPct val="100000"/>
            </a:pPr>
            <a:endParaRPr lang="en-US" sz="28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619499532"/>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Once you have developed and adopted Personnel Policies -</a:t>
            </a:r>
          </a:p>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3600" b="1" dirty="0">
                <a:solidFill>
                  <a:schemeClr val="dk1"/>
                </a:solidFill>
                <a:latin typeface="Arial"/>
                <a:ea typeface="Arial"/>
                <a:cs typeface="Arial"/>
                <a:sym typeface="Arial"/>
              </a:rPr>
              <a:t>DEPLOY CONSISTENTLY!!!</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2113101021"/>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90600" y="1066800"/>
            <a:ext cx="7531608" cy="5358492"/>
          </a:xfrm>
          <a:prstGeom prst="rect">
            <a:avLst/>
          </a:prstGeom>
          <a:noFill/>
          <a:ln>
            <a:noFill/>
          </a:ln>
        </p:spPr>
        <p:txBody>
          <a:bodyPr lIns="91425" tIns="91425" rIns="91425" bIns="91425" anchor="t" anchorCtr="0">
            <a:noAutofit/>
          </a:bodyPr>
          <a:lstStyle/>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36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3600" b="1" i="1" dirty="0">
                <a:solidFill>
                  <a:schemeClr val="dk1"/>
                </a:solidFill>
                <a:latin typeface="Arial"/>
                <a:ea typeface="Arial"/>
                <a:cs typeface="Arial"/>
                <a:sym typeface="Arial"/>
              </a:rPr>
              <a:t>QUESTIONS???</a:t>
            </a:r>
          </a:p>
          <a:p>
            <a:pPr marL="457200" marR="0" lvl="0" indent="-457200" rtl="0">
              <a:spcBef>
                <a:spcPts val="640"/>
              </a:spcBef>
              <a:spcAft>
                <a:spcPts val="0"/>
              </a:spcAft>
              <a:buClr>
                <a:schemeClr val="dk1"/>
              </a:buClr>
              <a:buSzPct val="100000"/>
              <a:buFont typeface="Arial" panose="020B0604020202020204" pitchFamily="34" charset="0"/>
              <a:buChar char="•"/>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400" dirty="0">
              <a:solidFill>
                <a:schemeClr val="dk1"/>
              </a:solidFill>
              <a:latin typeface="Arial"/>
              <a:ea typeface="Arial"/>
              <a:cs typeface="Arial"/>
              <a:sym typeface="Arial"/>
            </a:endParaRPr>
          </a:p>
          <a:p>
            <a:pPr marL="457200" marR="0" lvl="0" indent="-457200" rtl="0">
              <a:spcBef>
                <a:spcPts val="640"/>
              </a:spcBef>
              <a:spcAft>
                <a:spcPts val="0"/>
              </a:spcAft>
              <a:buClr>
                <a:schemeClr val="dk1"/>
              </a:buClr>
              <a:buSzPct val="100000"/>
              <a:buFont typeface="Arial" panose="020B0604020202020204" pitchFamily="34" charset="0"/>
              <a:buChar char="•"/>
            </a:pPr>
            <a:endParaRPr lang="en-US" sz="2800"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baseline="0"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2800" b="1" i="1"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465137"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12</a:t>
            </a:r>
          </a:p>
        </p:txBody>
      </p:sp>
    </p:spTree>
    <p:extLst>
      <p:ext uri="{BB962C8B-B14F-4D97-AF65-F5344CB8AC3E}">
        <p14:creationId xmlns:p14="http://schemas.microsoft.com/office/powerpoint/2010/main" val="34350524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399" y="1224256"/>
            <a:ext cx="7313699" cy="5570936"/>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endParaRPr lang="en-US" sz="3200" b="1" u="none" strike="noStrike" cap="none"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endParaRPr lang="en-US" sz="4000" b="1" dirty="0">
              <a:solidFill>
                <a:schemeClr val="dk1"/>
              </a:solidFill>
              <a:latin typeface="Arial"/>
              <a:ea typeface="Arial"/>
              <a:cs typeface="Arial"/>
              <a:sym typeface="Arial"/>
            </a:endParaRPr>
          </a:p>
          <a:p>
            <a:pPr marR="0" lvl="0" algn="ctr" rtl="0">
              <a:spcBef>
                <a:spcPts val="640"/>
              </a:spcBef>
              <a:spcAft>
                <a:spcPts val="0"/>
              </a:spcAft>
              <a:buClr>
                <a:schemeClr val="dk1"/>
              </a:buClr>
              <a:buSzPct val="100000"/>
            </a:pPr>
            <a:r>
              <a:rPr lang="en-US" sz="4000" b="1" dirty="0">
                <a:solidFill>
                  <a:schemeClr val="dk1"/>
                </a:solidFill>
                <a:latin typeface="Arial"/>
                <a:ea typeface="Arial"/>
                <a:cs typeface="Arial"/>
                <a:sym typeface="Arial"/>
              </a:rPr>
              <a:t>General Procurement Policies &amp;</a:t>
            </a:r>
          </a:p>
          <a:p>
            <a:pPr marR="0" lvl="0" algn="ctr" rtl="0">
              <a:spcBef>
                <a:spcPts val="640"/>
              </a:spcBef>
              <a:spcAft>
                <a:spcPts val="0"/>
              </a:spcAft>
              <a:buClr>
                <a:schemeClr val="dk1"/>
              </a:buClr>
              <a:buSzPct val="100000"/>
            </a:pPr>
            <a:r>
              <a:rPr lang="en-US" sz="4000" b="1" dirty="0">
                <a:solidFill>
                  <a:schemeClr val="dk1"/>
                </a:solidFill>
                <a:latin typeface="Arial"/>
                <a:ea typeface="Arial"/>
                <a:cs typeface="Arial"/>
                <a:sym typeface="Arial"/>
              </a:rPr>
              <a:t>Procedures</a:t>
            </a:r>
          </a:p>
          <a:p>
            <a:pPr marR="0" lvl="0" rtl="0">
              <a:spcBef>
                <a:spcPts val="640"/>
              </a:spcBef>
              <a:spcAft>
                <a:spcPts val="0"/>
              </a:spcAft>
              <a:buClr>
                <a:schemeClr val="dk1"/>
              </a:buClr>
              <a:buSzPct val="100000"/>
            </a:pPr>
            <a:endParaRPr lang="en-US" sz="3200" b="1" i="1" u="none" strike="noStrike" cap="none"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R="0" lvl="0" algn="l" rtl="0">
              <a:spcBef>
                <a:spcPts val="640"/>
              </a:spcBef>
              <a:spcAft>
                <a:spcPts val="0"/>
              </a:spcAft>
              <a:buClr>
                <a:schemeClr val="dk1"/>
              </a:buClr>
              <a:buSzPct val="100000"/>
            </a:pPr>
            <a:endParaRPr lang="en-US" sz="2800" b="1" i="1" u="none" strike="noStrike" cap="none" dirty="0">
              <a:solidFill>
                <a:schemeClr val="dk1"/>
              </a:solidFill>
              <a:latin typeface="Arial"/>
              <a:ea typeface="Arial"/>
              <a:cs typeface="Arial"/>
              <a:sym typeface="Arial"/>
            </a:endParaRPr>
          </a:p>
          <a:p>
            <a:pPr marL="571500" marR="0" lvl="0" indent="-571500" algn="l" rtl="0">
              <a:spcBef>
                <a:spcPts val="640"/>
              </a:spcBef>
              <a:spcAft>
                <a:spcPts val="0"/>
              </a:spcAft>
              <a:buClr>
                <a:schemeClr val="dk1"/>
              </a:buClr>
              <a:buSzPct val="100000"/>
              <a:buFont typeface="Arial" charset="0"/>
              <a:buChar char="•"/>
            </a:pPr>
            <a:endParaRPr lang="en-US" sz="3200" i="0" u="none" strike="noStrike" cap="none" baseline="0" dirty="0">
              <a:solidFill>
                <a:schemeClr val="dk1"/>
              </a:solidFill>
              <a:latin typeface="Arial"/>
              <a:ea typeface="Arial"/>
              <a:cs typeface="Arial"/>
              <a:sym typeface="Arial"/>
            </a:endParaRPr>
          </a:p>
          <a:p>
            <a:pPr marR="0" lvl="0" algn="l" rtl="0">
              <a:lnSpc>
                <a:spcPct val="150000"/>
              </a:lnSpc>
              <a:spcBef>
                <a:spcPts val="640"/>
              </a:spcBef>
              <a:spcAft>
                <a:spcPts val="0"/>
              </a:spcAft>
              <a:buClr>
                <a:schemeClr val="dk1"/>
              </a:buClr>
              <a:buSzPct val="100000"/>
            </a:pPr>
            <a:endParaRPr lang="en-US" sz="3600" b="0" i="0" u="none" strike="noStrike" cap="none" baseline="0" dirty="0">
              <a:solidFill>
                <a:schemeClr val="dk1"/>
              </a:solidFill>
              <a:latin typeface="Arial"/>
              <a:ea typeface="Arial"/>
              <a:cs typeface="Arial"/>
              <a:sym typeface="Arial"/>
            </a:endParaRPr>
          </a:p>
        </p:txBody>
      </p:sp>
      <p:sp>
        <p:nvSpPr>
          <p:cNvPr id="67" name="Shape 67"/>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2</a:t>
            </a:r>
          </a:p>
        </p:txBody>
      </p:sp>
    </p:spTree>
    <p:extLst>
      <p:ext uri="{BB962C8B-B14F-4D97-AF65-F5344CB8AC3E}">
        <p14:creationId xmlns:p14="http://schemas.microsoft.com/office/powerpoint/2010/main" val="153543533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176670"/>
            <a:ext cx="7772400" cy="5206092"/>
          </a:xfrm>
          <a:prstGeom prst="rect">
            <a:avLst/>
          </a:prstGeom>
          <a:noFill/>
          <a:ln>
            <a:noFill/>
          </a:ln>
        </p:spPr>
        <p:txBody>
          <a:bodyPr lIns="91425" tIns="91425" rIns="91425" bIns="91425" anchor="t" anchorCtr="0">
            <a:noAutofit/>
          </a:bodyPr>
          <a:lstStyle/>
          <a:p>
            <a:pPr marR="0" lvl="0" rtl="0">
              <a:spcBef>
                <a:spcPts val="640"/>
              </a:spcBef>
              <a:spcAft>
                <a:spcPts val="0"/>
              </a:spcAft>
              <a:buClr>
                <a:schemeClr val="dk1"/>
              </a:buClr>
              <a:buSzPct val="100000"/>
            </a:pPr>
            <a:r>
              <a:rPr lang="en-US" sz="4000" b="1" i="1" dirty="0">
                <a:solidFill>
                  <a:schemeClr val="dk1"/>
                </a:solidFill>
                <a:latin typeface="Arial"/>
                <a:ea typeface="Arial"/>
                <a:cs typeface="Arial"/>
                <a:sym typeface="Arial"/>
              </a:rPr>
              <a:t>RTPA Procurement Policies &amp; Procedures Manual</a:t>
            </a:r>
          </a:p>
          <a:p>
            <a:pPr marR="0" lvl="0" rtl="0">
              <a:spcBef>
                <a:spcPts val="640"/>
              </a:spcBef>
              <a:spcAft>
                <a:spcPts val="0"/>
              </a:spcAft>
              <a:buClr>
                <a:schemeClr val="dk1"/>
              </a:buClr>
              <a:buSzPct val="100000"/>
            </a:pPr>
            <a:endParaRPr lang="en-US" sz="4000" b="1" i="1" dirty="0">
              <a:solidFill>
                <a:schemeClr val="dk1"/>
              </a:solidFill>
              <a:latin typeface="Arial"/>
              <a:ea typeface="Arial"/>
              <a:cs typeface="Arial"/>
              <a:sym typeface="Arial"/>
            </a:endParaRPr>
          </a:p>
          <a:p>
            <a:pPr marR="0" lvl="0" rtl="0">
              <a:spcBef>
                <a:spcPts val="640"/>
              </a:spcBef>
              <a:spcAft>
                <a:spcPts val="0"/>
              </a:spcAft>
              <a:buClr>
                <a:schemeClr val="dk1"/>
              </a:buClr>
              <a:buSzPct val="100000"/>
            </a:pPr>
            <a:r>
              <a:rPr lang="en-US" sz="2800" b="1" i="1" dirty="0">
                <a:solidFill>
                  <a:schemeClr val="dk1"/>
                </a:solidFill>
                <a:latin typeface="Arial"/>
                <a:ea typeface="Arial"/>
                <a:cs typeface="Arial"/>
                <a:sym typeface="Arial"/>
              </a:rPr>
              <a:t>Requirements for the solicitation, award and administration of contracts.</a:t>
            </a:r>
          </a:p>
          <a:p>
            <a:pPr marR="0" lvl="0" rtl="0">
              <a:spcBef>
                <a:spcPts val="640"/>
              </a:spcBef>
              <a:spcAft>
                <a:spcPts val="0"/>
              </a:spcAft>
              <a:buClr>
                <a:schemeClr val="dk1"/>
              </a:buClr>
              <a:buSzPct val="100000"/>
            </a:pPr>
            <a:endParaRPr lang="en-US" sz="2800" b="1" i="1" dirty="0">
              <a:solidFill>
                <a:schemeClr val="dk1"/>
              </a:solidFill>
              <a:latin typeface="Arial"/>
              <a:ea typeface="Arial"/>
              <a:cs typeface="Arial"/>
              <a:sym typeface="Arial"/>
            </a:endParaRPr>
          </a:p>
          <a:p>
            <a:pPr marR="0" lvl="0" rtl="0">
              <a:lnSpc>
                <a:spcPct val="150000"/>
              </a:lnSpc>
              <a:spcBef>
                <a:spcPts val="640"/>
              </a:spcBef>
              <a:spcAft>
                <a:spcPts val="0"/>
              </a:spcAft>
              <a:buClr>
                <a:schemeClr val="dk1"/>
              </a:buClr>
              <a:buSzPct val="100000"/>
            </a:pPr>
            <a:r>
              <a:rPr lang="en-US" sz="2800" b="1" i="1" dirty="0">
                <a:solidFill>
                  <a:schemeClr val="dk1"/>
                </a:solidFill>
                <a:latin typeface="Arial"/>
                <a:ea typeface="Arial"/>
                <a:cs typeface="Arial"/>
                <a:sym typeface="Arial"/>
                <a:hlinkClick r:id="rId4"/>
              </a:rPr>
              <a:t>www.ruralcountiestaskforce.org/RTPA_Guidebook.html</a:t>
            </a:r>
            <a:r>
              <a:rPr lang="en-US" sz="2800" b="1" i="1" dirty="0">
                <a:solidFill>
                  <a:schemeClr val="dk1"/>
                </a:solidFill>
                <a:latin typeface="Arial"/>
                <a:ea typeface="Arial"/>
                <a:cs typeface="Arial"/>
                <a:sym typeface="Arial"/>
              </a:rPr>
              <a:t> </a:t>
            </a:r>
          </a:p>
        </p:txBody>
      </p:sp>
      <p:sp>
        <p:nvSpPr>
          <p:cNvPr id="67" name="Shape 67"/>
          <p:cNvSpPr txBox="1"/>
          <p:nvPr/>
        </p:nvSpPr>
        <p:spPr>
          <a:xfrm>
            <a:off x="521208" y="152399"/>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2</a:t>
            </a:r>
          </a:p>
        </p:txBody>
      </p:sp>
    </p:spTree>
    <p:extLst>
      <p:ext uri="{BB962C8B-B14F-4D97-AF65-F5344CB8AC3E}">
        <p14:creationId xmlns:p14="http://schemas.microsoft.com/office/powerpoint/2010/main" val="277520761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8" name="Shape 58"/>
          <p:cNvSpPr txBox="1">
            <a:spLocks noGrp="1"/>
          </p:cNvSpPr>
          <p:nvPr>
            <p:ph type="body" idx="1"/>
          </p:nvPr>
        </p:nvSpPr>
        <p:spPr>
          <a:xfrm>
            <a:off x="914400" y="1219200"/>
            <a:ext cx="7543800" cy="4108500"/>
          </a:xfrm>
          <a:prstGeom prst="rect">
            <a:avLst/>
          </a:prstGeom>
          <a:noFill/>
          <a:ln>
            <a:noFill/>
          </a:ln>
        </p:spPr>
        <p:txBody>
          <a:bodyPr lIns="91425" tIns="91425" rIns="91425" bIns="91425" anchor="t" anchorCtr="0">
            <a:noAutofit/>
          </a:bodyPr>
          <a:lstStyle/>
          <a:p>
            <a:pPr marR="0" lvl="0" rtl="0">
              <a:lnSpc>
                <a:spcPct val="150000"/>
              </a:lnSpc>
              <a:spcBef>
                <a:spcPts val="640"/>
              </a:spcBef>
              <a:spcAft>
                <a:spcPts val="0"/>
              </a:spcAft>
              <a:buClr>
                <a:schemeClr val="dk1"/>
              </a:buClr>
              <a:buSzPct val="100000"/>
            </a:pPr>
            <a:r>
              <a:rPr lang="en-US" sz="4000" b="1" i="1" dirty="0">
                <a:solidFill>
                  <a:schemeClr val="dk1"/>
                </a:solidFill>
                <a:latin typeface="Arial"/>
                <a:ea typeface="Arial"/>
                <a:cs typeface="Arial"/>
                <a:sym typeface="Arial"/>
              </a:rPr>
              <a:t>General Procurement:</a:t>
            </a:r>
          </a:p>
          <a:p>
            <a:pPr marR="0" lvl="0" rtl="0">
              <a:lnSpc>
                <a:spcPct val="150000"/>
              </a:lnSpc>
              <a:spcBef>
                <a:spcPts val="640"/>
              </a:spcBef>
              <a:spcAft>
                <a:spcPts val="0"/>
              </a:spcAft>
              <a:buClr>
                <a:schemeClr val="dk1"/>
              </a:buClr>
              <a:buSzPct val="100000"/>
            </a:pPr>
            <a:r>
              <a:rPr lang="en-US" sz="2800" b="1" i="1" dirty="0">
                <a:solidFill>
                  <a:schemeClr val="dk1"/>
                </a:solidFill>
                <a:latin typeface="Arial"/>
                <a:ea typeface="Arial"/>
                <a:cs typeface="Arial"/>
                <a:sym typeface="Arial"/>
              </a:rPr>
              <a:t>Procurement of goods or services that are not covered by the requirements of the Brooks Act.</a:t>
            </a:r>
          </a:p>
        </p:txBody>
      </p:sp>
      <p:sp>
        <p:nvSpPr>
          <p:cNvPr id="67" name="Shape 67"/>
          <p:cNvSpPr txBox="1"/>
          <p:nvPr/>
        </p:nvSpPr>
        <p:spPr>
          <a:xfrm>
            <a:off x="521208" y="152399"/>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
        <p:nvSpPr>
          <p:cNvPr id="68" name="Shape 68"/>
          <p:cNvSpPr txBox="1"/>
          <p:nvPr/>
        </p:nvSpPr>
        <p:spPr>
          <a:xfrm>
            <a:off x="68263"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2</a:t>
            </a:r>
          </a:p>
        </p:txBody>
      </p:sp>
    </p:spTree>
    <p:extLst>
      <p:ext uri="{BB962C8B-B14F-4D97-AF65-F5344CB8AC3E}">
        <p14:creationId xmlns:p14="http://schemas.microsoft.com/office/powerpoint/2010/main" val="62137986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762000" y="1360415"/>
            <a:ext cx="7924800" cy="4811785"/>
          </a:xfrm>
          <a:prstGeom prst="rect">
            <a:avLst/>
          </a:prstGeom>
          <a:noFill/>
          <a:ln>
            <a:noFill/>
          </a:ln>
        </p:spPr>
        <p:txBody>
          <a:bodyPr lIns="91425" tIns="91425" rIns="91425" bIns="91425" anchor="t" anchorCtr="0">
            <a:noAutofit/>
          </a:bodyPr>
          <a:lstStyle/>
          <a:p>
            <a:pPr marL="38100" marR="0" lvl="0" indent="0" algn="l" rtl="0">
              <a:lnSpc>
                <a:spcPct val="100000"/>
              </a:lnSpc>
              <a:spcBef>
                <a:spcPts val="1200"/>
              </a:spcBef>
              <a:spcAft>
                <a:spcPts val="0"/>
              </a:spcAft>
              <a:buClr>
                <a:schemeClr val="dk1"/>
              </a:buClr>
              <a:buSzPct val="100000"/>
              <a:buNone/>
            </a:pPr>
            <a:r>
              <a:rPr lang="en-US" sz="3600" b="1" i="1" dirty="0">
                <a:solidFill>
                  <a:schemeClr val="dk1"/>
                </a:solidFill>
                <a:latin typeface="Arial"/>
                <a:cs typeface="Arial"/>
                <a:sym typeface="Arial"/>
              </a:rPr>
              <a:t>Criteria for public procurements:</a:t>
            </a:r>
          </a:p>
          <a:p>
            <a:pPr marL="495300" marR="0" lvl="0" indent="-457200" algn="l" rtl="0">
              <a:lnSpc>
                <a:spcPct val="100000"/>
              </a:lnSpc>
              <a:spcBef>
                <a:spcPts val="1200"/>
              </a:spcBef>
              <a:spcAft>
                <a:spcPts val="0"/>
              </a:spcAft>
              <a:buClr>
                <a:schemeClr val="dk1"/>
              </a:buClr>
              <a:buSzPct val="100000"/>
              <a:buFont typeface="Arial" pitchFamily="34" charset="0"/>
              <a:buChar char="•"/>
            </a:pPr>
            <a:r>
              <a:rPr lang="en-US" sz="3200" b="1" dirty="0">
                <a:solidFill>
                  <a:schemeClr val="dk1"/>
                </a:solidFill>
                <a:latin typeface="Arial"/>
                <a:cs typeface="Arial"/>
                <a:sym typeface="Arial"/>
              </a:rPr>
              <a:t>California Public Contracts Code, Part 2, Sections 10100-19102</a:t>
            </a:r>
          </a:p>
          <a:p>
            <a:pPr marL="495300" marR="0" lvl="0" indent="-457200" algn="l" rtl="0">
              <a:lnSpc>
                <a:spcPct val="100000"/>
              </a:lnSpc>
              <a:spcBef>
                <a:spcPts val="1200"/>
              </a:spcBef>
              <a:spcAft>
                <a:spcPts val="0"/>
              </a:spcAft>
              <a:buClr>
                <a:schemeClr val="dk1"/>
              </a:buClr>
              <a:buSzPct val="100000"/>
              <a:buFont typeface="Arial" pitchFamily="34" charset="0"/>
              <a:buChar char="•"/>
            </a:pPr>
            <a:r>
              <a:rPr lang="en-US" sz="3200" b="1" dirty="0">
                <a:solidFill>
                  <a:schemeClr val="dk1"/>
                </a:solidFill>
                <a:latin typeface="Arial"/>
                <a:cs typeface="Arial"/>
                <a:sym typeface="Arial"/>
              </a:rPr>
              <a:t>Code of Federal Regulations, Title 2, Chapter 2, Part 200.318</a:t>
            </a:r>
          </a:p>
          <a:p>
            <a:pPr marL="495300" marR="0" lvl="0" indent="-457200" algn="l" rtl="0">
              <a:lnSpc>
                <a:spcPct val="100000"/>
              </a:lnSpc>
              <a:spcBef>
                <a:spcPts val="1200"/>
              </a:spcBef>
              <a:spcAft>
                <a:spcPts val="0"/>
              </a:spcAft>
              <a:buClr>
                <a:schemeClr val="dk1"/>
              </a:buClr>
              <a:buSzPct val="100000"/>
              <a:buFont typeface="Arial" pitchFamily="34" charset="0"/>
              <a:buChar char="•"/>
            </a:pPr>
            <a:r>
              <a:rPr lang="en-US" sz="3200" b="1" dirty="0">
                <a:solidFill>
                  <a:schemeClr val="dk1"/>
                </a:solidFill>
                <a:latin typeface="Arial"/>
                <a:cs typeface="Arial"/>
                <a:sym typeface="Arial"/>
              </a:rPr>
              <a:t>Caltrans Local Programs Procedures Manual, Chapter 10</a:t>
            </a:r>
            <a:endParaRPr lang="en-US" sz="3200" dirty="0"/>
          </a:p>
        </p:txBody>
      </p:sp>
      <p:sp>
        <p:nvSpPr>
          <p:cNvPr id="75" name="Shape 75"/>
          <p:cNvSpPr txBox="1"/>
          <p:nvPr/>
        </p:nvSpPr>
        <p:spPr>
          <a:xfrm>
            <a:off x="76200" y="6381750"/>
            <a:ext cx="312599" cy="369299"/>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t>3</a:t>
            </a:r>
          </a:p>
        </p:txBody>
      </p:sp>
      <p:sp>
        <p:nvSpPr>
          <p:cNvPr id="78" name="Shape 78"/>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0070C0"/>
                </a:solidFill>
                <a:effectLst>
                  <a:outerShdw blurRad="38100" dist="38100" dir="2700000" algn="tl">
                    <a:srgbClr val="000000">
                      <a:alpha val="43137"/>
                    </a:srgbClr>
                  </a:outerShdw>
                </a:effectLst>
                <a:latin typeface="Monotype Corsiva" panose="03010101010201010101" pitchFamily="66" charset="0"/>
              </a:rPr>
              <a:t>RCTF Administrative Training</a:t>
            </a:r>
          </a:p>
        </p:txBody>
      </p:sp>
    </p:spTree>
    <p:extLst>
      <p:ext uri="{BB962C8B-B14F-4D97-AF65-F5344CB8AC3E}">
        <p14:creationId xmlns:p14="http://schemas.microsoft.com/office/powerpoint/2010/main" val="3466736224"/>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2456</TotalTime>
  <Words>3101</Words>
  <Application>Microsoft Office PowerPoint</Application>
  <PresentationFormat>On-screen Show (4:3)</PresentationFormat>
  <Paragraphs>1180</Paragraphs>
  <Slides>55</Slides>
  <Notes>55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55</vt:i4>
      </vt:variant>
    </vt:vector>
  </HeadingPairs>
  <TitlesOfParts>
    <vt:vector size="69" baseType="lpstr">
      <vt:lpstr>Arial</vt:lpstr>
      <vt:lpstr>Book Antiqua</vt:lpstr>
      <vt:lpstr>Calibri</vt:lpstr>
      <vt:lpstr>Lucida Sans</vt:lpstr>
      <vt:lpstr>Monotype Corsiva</vt:lpstr>
      <vt:lpstr>Wingdings</vt:lpstr>
      <vt:lpstr>Wingdings 2</vt:lpstr>
      <vt:lpstr>Wingdings 3</vt:lpstr>
      <vt:lpstr>Apex</vt:lpstr>
      <vt:lpstr>3_Apex</vt:lpstr>
      <vt:lpstr>4_Apex</vt:lpstr>
      <vt:lpstr>5_Apex</vt:lpstr>
      <vt:lpstr>1_Apex</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Transportation Commission  Town Hall Meeting</dc:title>
  <dc:creator>Sarkes M. Khachek</dc:creator>
  <cp:lastModifiedBy>Dana Keffer</cp:lastModifiedBy>
  <cp:revision>133</cp:revision>
  <cp:lastPrinted>2016-06-15T23:18:16Z</cp:lastPrinted>
  <dcterms:modified xsi:type="dcterms:W3CDTF">2022-03-07T21:02:00Z</dcterms:modified>
</cp:coreProperties>
</file>